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1" r:id="rId1"/>
  </p:sldMasterIdLst>
  <p:notesMasterIdLst>
    <p:notesMasterId r:id="rId20"/>
  </p:notesMasterIdLst>
  <p:handoutMasterIdLst>
    <p:handoutMasterId r:id="rId21"/>
  </p:handoutMasterIdLst>
  <p:sldIdLst>
    <p:sldId id="306" r:id="rId2"/>
    <p:sldId id="316" r:id="rId3"/>
    <p:sldId id="330" r:id="rId4"/>
    <p:sldId id="326" r:id="rId5"/>
    <p:sldId id="325" r:id="rId6"/>
    <p:sldId id="327" r:id="rId7"/>
    <p:sldId id="328" r:id="rId8"/>
    <p:sldId id="333" r:id="rId9"/>
    <p:sldId id="331" r:id="rId10"/>
    <p:sldId id="334" r:id="rId11"/>
    <p:sldId id="336" r:id="rId12"/>
    <p:sldId id="268" r:id="rId13"/>
    <p:sldId id="315" r:id="rId14"/>
    <p:sldId id="321" r:id="rId15"/>
    <p:sldId id="335" r:id="rId16"/>
    <p:sldId id="324" r:id="rId17"/>
    <p:sldId id="332" r:id="rId18"/>
    <p:sldId id="320" r:id="rId19"/>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33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781508-A127-4515-9192-CAB0291BDB7A}" v="2" dt="2024-09-12T15:07:22.2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734" y="66"/>
      </p:cViewPr>
      <p:guideLst>
        <p:guide orient="horz" pos="2160"/>
        <p:guide pos="2880"/>
      </p:guideLst>
    </p:cSldViewPr>
  </p:slideViewPr>
  <p:notesTextViewPr>
    <p:cViewPr>
      <p:scale>
        <a:sx n="1" d="1"/>
        <a:sy n="1" d="1"/>
      </p:scale>
      <p:origin x="0" y="0"/>
    </p:cViewPr>
  </p:notesTextViewPr>
  <p:sorterViewPr>
    <p:cViewPr>
      <p:scale>
        <a:sx n="100" d="100"/>
        <a:sy n="100" d="100"/>
      </p:scale>
      <p:origin x="0" y="-10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J. Maycumber" userId="cb92025b-168d-46d3-99b7-ccb2ec7a05d6" providerId="ADAL" clId="{B8781508-A127-4515-9192-CAB0291BDB7A}"/>
    <pc:docChg chg="custSel modSld">
      <pc:chgData name="Melissa J. Maycumber" userId="cb92025b-168d-46d3-99b7-ccb2ec7a05d6" providerId="ADAL" clId="{B8781508-A127-4515-9192-CAB0291BDB7A}" dt="2024-09-12T15:07:27.905" v="7" actId="1076"/>
      <pc:docMkLst>
        <pc:docMk/>
      </pc:docMkLst>
      <pc:sldChg chg="addSp delSp modSp mod">
        <pc:chgData name="Melissa J. Maycumber" userId="cb92025b-168d-46d3-99b7-ccb2ec7a05d6" providerId="ADAL" clId="{B8781508-A127-4515-9192-CAB0291BDB7A}" dt="2024-09-12T15:07:27.905" v="7" actId="1076"/>
        <pc:sldMkLst>
          <pc:docMk/>
          <pc:sldMk cId="3514815763" sldId="320"/>
        </pc:sldMkLst>
        <pc:picChg chg="del">
          <ac:chgData name="Melissa J. Maycumber" userId="cb92025b-168d-46d3-99b7-ccb2ec7a05d6" providerId="ADAL" clId="{B8781508-A127-4515-9192-CAB0291BDB7A}" dt="2024-09-12T15:07:16.116" v="0" actId="478"/>
          <ac:picMkLst>
            <pc:docMk/>
            <pc:sldMk cId="3514815763" sldId="320"/>
            <ac:picMk id="5" creationId="{E49E9FBE-D7F1-4F4F-E3DF-20B9177429AC}"/>
          </ac:picMkLst>
        </pc:picChg>
        <pc:picChg chg="add mod">
          <ac:chgData name="Melissa J. Maycumber" userId="cb92025b-168d-46d3-99b7-ccb2ec7a05d6" providerId="ADAL" clId="{B8781508-A127-4515-9192-CAB0291BDB7A}" dt="2024-09-12T15:07:27.905" v="7" actId="1076"/>
          <ac:picMkLst>
            <pc:docMk/>
            <pc:sldMk cId="3514815763" sldId="320"/>
            <ac:picMk id="6" creationId="{6B2C889E-0BEC-3AA5-EA36-872032265C0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64E8C653-3CD5-4211-90BD-2BD5F4436EC8}" type="datetimeFigureOut">
              <a:rPr lang="en-US" smtClean="0"/>
              <a:pPr/>
              <a:t>9/12/2024</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7A911D3D-2478-4833-A60F-97AC6EA2B1E2}" type="slidenum">
              <a:rPr lang="en-US" smtClean="0"/>
              <a:pPr/>
              <a:t>‹#›</a:t>
            </a:fld>
            <a:endParaRPr lang="en-US"/>
          </a:p>
        </p:txBody>
      </p:sp>
    </p:spTree>
    <p:extLst>
      <p:ext uri="{BB962C8B-B14F-4D97-AF65-F5344CB8AC3E}">
        <p14:creationId xmlns:p14="http://schemas.microsoft.com/office/powerpoint/2010/main" val="2560443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6688" y="0"/>
            <a:ext cx="3041650" cy="465138"/>
          </a:xfrm>
          <a:prstGeom prst="rect">
            <a:avLst/>
          </a:prstGeom>
        </p:spPr>
        <p:txBody>
          <a:bodyPr vert="horz" lIns="91440" tIns="45720" rIns="91440" bIns="45720" rtlCol="0"/>
          <a:lstStyle>
            <a:lvl1pPr algn="r">
              <a:defRPr sz="1200"/>
            </a:lvl1pPr>
          </a:lstStyle>
          <a:p>
            <a:fld id="{48BE1745-6A66-4D0B-B361-39724CCC7301}" type="datetimeFigureOut">
              <a:rPr lang="en-US" smtClean="0"/>
              <a:pPr/>
              <a:t>9/12/2024</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200"/>
            <a:ext cx="304165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1440" tIns="45720" rIns="91440" bIns="45720" rtlCol="0" anchor="b"/>
          <a:lstStyle>
            <a:lvl1pPr algn="r">
              <a:defRPr sz="1200"/>
            </a:lvl1pPr>
          </a:lstStyle>
          <a:p>
            <a:fld id="{BCA8F4CF-5AE2-45A2-BFFE-43606ABEAEB2}" type="slidenum">
              <a:rPr lang="en-US" smtClean="0"/>
              <a:pPr/>
              <a:t>‹#›</a:t>
            </a:fld>
            <a:endParaRPr lang="en-US"/>
          </a:p>
        </p:txBody>
      </p:sp>
    </p:spTree>
    <p:extLst>
      <p:ext uri="{BB962C8B-B14F-4D97-AF65-F5344CB8AC3E}">
        <p14:creationId xmlns:p14="http://schemas.microsoft.com/office/powerpoint/2010/main" val="137564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 Daniel </a:t>
            </a:r>
          </a:p>
        </p:txBody>
      </p:sp>
      <p:sp>
        <p:nvSpPr>
          <p:cNvPr id="4" name="Slide Number Placeholder 3"/>
          <p:cNvSpPr>
            <a:spLocks noGrp="1"/>
          </p:cNvSpPr>
          <p:nvPr>
            <p:ph type="sldNum" sz="quarter" idx="10"/>
          </p:nvPr>
        </p:nvSpPr>
        <p:spPr/>
        <p:txBody>
          <a:bodyPr/>
          <a:lstStyle/>
          <a:p>
            <a:fld id="{BCA8F4CF-5AE2-45A2-BFFE-43606ABEAEB2}" type="slidenum">
              <a:rPr lang="en-US" smtClean="0"/>
              <a:pPr/>
              <a:t>1</a:t>
            </a:fld>
            <a:endParaRPr lang="en-US"/>
          </a:p>
        </p:txBody>
      </p:sp>
    </p:spTree>
    <p:extLst>
      <p:ext uri="{BB962C8B-B14F-4D97-AF65-F5344CB8AC3E}">
        <p14:creationId xmlns:p14="http://schemas.microsoft.com/office/powerpoint/2010/main" val="1378150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 Daniel </a:t>
            </a:r>
          </a:p>
        </p:txBody>
      </p:sp>
      <p:sp>
        <p:nvSpPr>
          <p:cNvPr id="4" name="Slide Number Placeholder 3"/>
          <p:cNvSpPr>
            <a:spLocks noGrp="1"/>
          </p:cNvSpPr>
          <p:nvPr>
            <p:ph type="sldNum" sz="quarter" idx="10"/>
          </p:nvPr>
        </p:nvSpPr>
        <p:spPr/>
        <p:txBody>
          <a:bodyPr/>
          <a:lstStyle/>
          <a:p>
            <a:fld id="{BCA8F4CF-5AE2-45A2-BFFE-43606ABEAEB2}" type="slidenum">
              <a:rPr lang="en-US" smtClean="0"/>
              <a:pPr/>
              <a:t>2</a:t>
            </a:fld>
            <a:endParaRPr lang="en-US"/>
          </a:p>
        </p:txBody>
      </p:sp>
    </p:spTree>
    <p:extLst>
      <p:ext uri="{BB962C8B-B14F-4D97-AF65-F5344CB8AC3E}">
        <p14:creationId xmlns:p14="http://schemas.microsoft.com/office/powerpoint/2010/main" val="1865645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75e926aef2_0_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75e926aef2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 Daniel </a:t>
            </a:r>
          </a:p>
        </p:txBody>
      </p:sp>
      <p:sp>
        <p:nvSpPr>
          <p:cNvPr id="4" name="Slide Number Placeholder 3"/>
          <p:cNvSpPr>
            <a:spLocks noGrp="1"/>
          </p:cNvSpPr>
          <p:nvPr>
            <p:ph type="sldNum" sz="quarter" idx="10"/>
          </p:nvPr>
        </p:nvSpPr>
        <p:spPr/>
        <p:txBody>
          <a:bodyPr/>
          <a:lstStyle/>
          <a:p>
            <a:fld id="{BCA8F4CF-5AE2-45A2-BFFE-43606ABEAEB2}" type="slidenum">
              <a:rPr lang="en-US" smtClean="0"/>
              <a:pPr/>
              <a:t>12</a:t>
            </a:fld>
            <a:endParaRPr lang="en-US"/>
          </a:p>
        </p:txBody>
      </p:sp>
    </p:spTree>
    <p:extLst>
      <p:ext uri="{BB962C8B-B14F-4D97-AF65-F5344CB8AC3E}">
        <p14:creationId xmlns:p14="http://schemas.microsoft.com/office/powerpoint/2010/main" val="3504702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 Daniel </a:t>
            </a:r>
          </a:p>
        </p:txBody>
      </p:sp>
      <p:sp>
        <p:nvSpPr>
          <p:cNvPr id="4" name="Slide Number Placeholder 3"/>
          <p:cNvSpPr>
            <a:spLocks noGrp="1"/>
          </p:cNvSpPr>
          <p:nvPr>
            <p:ph type="sldNum" sz="quarter" idx="10"/>
          </p:nvPr>
        </p:nvSpPr>
        <p:spPr/>
        <p:txBody>
          <a:bodyPr/>
          <a:lstStyle/>
          <a:p>
            <a:fld id="{BCA8F4CF-5AE2-45A2-BFFE-43606ABEAEB2}" type="slidenum">
              <a:rPr lang="en-US" smtClean="0"/>
              <a:pPr/>
              <a:t>13</a:t>
            </a:fld>
            <a:endParaRPr lang="en-US"/>
          </a:p>
        </p:txBody>
      </p:sp>
    </p:spTree>
    <p:extLst>
      <p:ext uri="{BB962C8B-B14F-4D97-AF65-F5344CB8AC3E}">
        <p14:creationId xmlns:p14="http://schemas.microsoft.com/office/powerpoint/2010/main" val="1992390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A8F4CF-5AE2-45A2-BFFE-43606ABEAEB2}" type="slidenum">
              <a:rPr lang="en-US" smtClean="0"/>
              <a:pPr/>
              <a:t>14</a:t>
            </a:fld>
            <a:endParaRPr lang="en-US"/>
          </a:p>
        </p:txBody>
      </p:sp>
    </p:spTree>
    <p:extLst>
      <p:ext uri="{BB962C8B-B14F-4D97-AF65-F5344CB8AC3E}">
        <p14:creationId xmlns:p14="http://schemas.microsoft.com/office/powerpoint/2010/main" val="2766916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75e926aef2_0_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75e926aef2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75e53ddd9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75e53ddd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 Daniel </a:t>
            </a:r>
          </a:p>
        </p:txBody>
      </p:sp>
      <p:sp>
        <p:nvSpPr>
          <p:cNvPr id="4" name="Slide Number Placeholder 3"/>
          <p:cNvSpPr>
            <a:spLocks noGrp="1"/>
          </p:cNvSpPr>
          <p:nvPr>
            <p:ph type="sldNum" sz="quarter" idx="10"/>
          </p:nvPr>
        </p:nvSpPr>
        <p:spPr/>
        <p:txBody>
          <a:bodyPr/>
          <a:lstStyle/>
          <a:p>
            <a:fld id="{BCA8F4CF-5AE2-45A2-BFFE-43606ABEAEB2}" type="slidenum">
              <a:rPr lang="en-US" smtClean="0"/>
              <a:pPr/>
              <a:t>18</a:t>
            </a:fld>
            <a:endParaRPr lang="en-US"/>
          </a:p>
        </p:txBody>
      </p:sp>
    </p:spTree>
    <p:extLst>
      <p:ext uri="{BB962C8B-B14F-4D97-AF65-F5344CB8AC3E}">
        <p14:creationId xmlns:p14="http://schemas.microsoft.com/office/powerpoint/2010/main" val="1704100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77700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51297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73322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661032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16411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96105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DF080-5E8C-48AD-84E5-6C08B304C14E}" type="datetimeFigureOut">
              <a:rPr lang="en-US" dirty="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33891-D5E7-4C7B-BF1D-E855E53CB5A8}" type="slidenum">
              <a:rPr lang="en-US" dirty="0"/>
              <a:t>‹#›</a:t>
            </a:fld>
            <a:endParaRPr lang="en-US"/>
          </a:p>
        </p:txBody>
      </p:sp>
    </p:spTree>
    <p:extLst>
      <p:ext uri="{BB962C8B-B14F-4D97-AF65-F5344CB8AC3E}">
        <p14:creationId xmlns:p14="http://schemas.microsoft.com/office/powerpoint/2010/main" val="2756161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67179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p:nvPr/>
        </p:nvSpPr>
        <p:spPr>
          <a:xfrm rot="10800000" flipH="1">
            <a:off x="0" y="2248000"/>
            <a:ext cx="9144000" cy="4610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 name="Google Shape;20;p4"/>
          <p:cNvSpPr/>
          <p:nvPr/>
        </p:nvSpPr>
        <p:spPr>
          <a:xfrm>
            <a:off x="0" y="2248000"/>
            <a:ext cx="9144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 name="Google Shape;21;p4"/>
          <p:cNvSpPr txBox="1">
            <a:spLocks noGrp="1"/>
          </p:cNvSpPr>
          <p:nvPr>
            <p:ph type="title"/>
          </p:nvPr>
        </p:nvSpPr>
        <p:spPr>
          <a:xfrm>
            <a:off x="471900" y="984967"/>
            <a:ext cx="8222100" cy="10236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2558767"/>
            <a:ext cx="8222100" cy="36136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523541" y="6260831"/>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2929367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DF080-5E8C-48AD-84E5-6C08B304C14E}" type="datetimeFigureOut">
              <a:rPr lang="en-US" dirty="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33891-D5E7-4C7B-BF1D-E855E53CB5A8}" type="slidenum">
              <a:rPr lang="en-US" dirty="0"/>
              <a:t>‹#›</a:t>
            </a:fld>
            <a:endParaRPr lang="en-US"/>
          </a:p>
        </p:txBody>
      </p:sp>
    </p:spTree>
    <p:extLst>
      <p:ext uri="{BB962C8B-B14F-4D97-AF65-F5344CB8AC3E}">
        <p14:creationId xmlns:p14="http://schemas.microsoft.com/office/powerpoint/2010/main" val="947581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21006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98846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95280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771970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14155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dirty="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33891-D5E7-4C7B-BF1D-E855E53CB5A8}" type="slidenum">
              <a:rPr lang="en-US" dirty="0"/>
              <a:t>‹#›</a:t>
            </a:fld>
            <a:endParaRPr lang="en-US"/>
          </a:p>
        </p:txBody>
      </p:sp>
    </p:spTree>
    <p:extLst>
      <p:ext uri="{BB962C8B-B14F-4D97-AF65-F5344CB8AC3E}">
        <p14:creationId xmlns:p14="http://schemas.microsoft.com/office/powerpoint/2010/main" val="1688154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918401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9/12/2024</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711172299"/>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 id="2147484083" r:id="rId12"/>
    <p:sldLayoutId id="2147484084" r:id="rId13"/>
    <p:sldLayoutId id="2147484085" r:id="rId14"/>
    <p:sldLayoutId id="2147484086" r:id="rId15"/>
    <p:sldLayoutId id="2147484087" r:id="rId16"/>
    <p:sldLayoutId id="214748408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lgray@paulding.k12.ga.us"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mailto:jdwilson@paulding.k12.ga.us" TargetMode="External"/><Relationship Id="rId3" Type="http://schemas.openxmlformats.org/officeDocument/2006/relationships/image" Target="../media/image2.jpeg"/><Relationship Id="rId7" Type="http://schemas.openxmlformats.org/officeDocument/2006/relationships/hyperlink" Target="mailto:bschoen@paulding.k12.ga.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lnixon@paulding.k12.ga.us" TargetMode="External"/><Relationship Id="rId5" Type="http://schemas.openxmlformats.org/officeDocument/2006/relationships/hyperlink" Target="mailto:bknott@paulding.k12.ga.us" TargetMode="External"/><Relationship Id="rId4" Type="http://schemas.openxmlformats.org/officeDocument/2006/relationships/hyperlink" Target="mailto:ashleyndevan61@paulding.k12.ga.u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5075" y="629356"/>
            <a:ext cx="6553199" cy="4547555"/>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sz="1800" b="1">
              <a:solidFill>
                <a:srgbClr val="FF0000"/>
              </a:solidFill>
              <a:latin typeface="Algerian"/>
              <a:ea typeface="Tahoma"/>
              <a:cs typeface="Tahoma"/>
            </a:endParaRPr>
          </a:p>
        </p:txBody>
      </p:sp>
      <p:sp>
        <p:nvSpPr>
          <p:cNvPr id="2" name="TextBox 1"/>
          <p:cNvSpPr txBox="1"/>
          <p:nvPr/>
        </p:nvSpPr>
        <p:spPr>
          <a:xfrm>
            <a:off x="763259" y="5416418"/>
            <a:ext cx="5656828" cy="461665"/>
          </a:xfrm>
          <a:prstGeom prst="rect">
            <a:avLst/>
          </a:prstGeom>
          <a:noFill/>
        </p:spPr>
        <p:txBody>
          <a:bodyPr wrap="square" rtlCol="0">
            <a:spAutoFit/>
          </a:bodyPr>
          <a:lstStyle/>
          <a:p>
            <a:r>
              <a:rPr lang="en-US" sz="1200" dirty="0"/>
              <a:t>Baggett Elementary School ~ 948 Williams Lake Road, Powder Springs, GA 30127 </a:t>
            </a:r>
          </a:p>
          <a:p>
            <a:pPr algn="ctr"/>
            <a:r>
              <a:rPr lang="en-US" sz="1200" dirty="0"/>
              <a:t>Principal: Mrs. </a:t>
            </a:r>
            <a:r>
              <a:rPr lang="en-US" sz="1200" dirty="0" err="1"/>
              <a:t>Jamesa</a:t>
            </a:r>
            <a:r>
              <a:rPr lang="en-US" sz="1200" dirty="0"/>
              <a:t> Hodge ~ 678-460-1570</a:t>
            </a:r>
          </a:p>
        </p:txBody>
      </p:sp>
      <p:sp>
        <p:nvSpPr>
          <p:cNvPr id="3" name="TextBox 2">
            <a:extLst>
              <a:ext uri="{FF2B5EF4-FFF2-40B4-BE49-F238E27FC236}">
                <a16:creationId xmlns:a16="http://schemas.microsoft.com/office/drawing/2014/main" id="{53C74561-4A12-49F6-BB69-445C94230E3F}"/>
              </a:ext>
            </a:extLst>
          </p:cNvPr>
          <p:cNvSpPr txBox="1"/>
          <p:nvPr/>
        </p:nvSpPr>
        <p:spPr>
          <a:xfrm>
            <a:off x="1125415" y="824128"/>
            <a:ext cx="4881489" cy="1938992"/>
          </a:xfrm>
          <a:prstGeom prst="rect">
            <a:avLst/>
          </a:prstGeom>
          <a:noFill/>
        </p:spPr>
        <p:txBody>
          <a:bodyPr wrap="square" lIns="91440" tIns="45720" rIns="91440" bIns="45720" rtlCol="0" anchor="t">
            <a:spAutoFit/>
          </a:bodyPr>
          <a:lstStyle/>
          <a:p>
            <a:pPr algn="ctr"/>
            <a:r>
              <a:rPr lang="en-US" sz="4000" b="1" dirty="0">
                <a:solidFill>
                  <a:schemeClr val="accent2">
                    <a:lumMod val="75000"/>
                  </a:schemeClr>
                </a:solidFill>
                <a:latin typeface="Script MT Bold" panose="03040602040607080904" pitchFamily="66" charset="0"/>
                <a:ea typeface="Tahoma"/>
                <a:cs typeface="Arial"/>
              </a:rPr>
              <a:t>4</a:t>
            </a:r>
            <a:r>
              <a:rPr lang="en-US" sz="4000" b="1" baseline="30000" dirty="0">
                <a:solidFill>
                  <a:schemeClr val="accent2">
                    <a:lumMod val="75000"/>
                  </a:schemeClr>
                </a:solidFill>
                <a:latin typeface="Script MT Bold" panose="03040602040607080904" pitchFamily="66" charset="0"/>
                <a:ea typeface="Tahoma"/>
                <a:cs typeface="Arial"/>
              </a:rPr>
              <a:t>th</a:t>
            </a:r>
            <a:r>
              <a:rPr lang="en-US" sz="4000" b="1" dirty="0">
                <a:solidFill>
                  <a:schemeClr val="accent2">
                    <a:lumMod val="75000"/>
                  </a:schemeClr>
                </a:solidFill>
                <a:latin typeface="Script MT Bold" panose="03040602040607080904" pitchFamily="66" charset="0"/>
                <a:ea typeface="Tahoma"/>
                <a:cs typeface="Arial"/>
              </a:rPr>
              <a:t> Grade Parent’s Night Information</a:t>
            </a:r>
          </a:p>
          <a:p>
            <a:pPr algn="ctr"/>
            <a:r>
              <a:rPr lang="en-US" sz="4000" b="1" dirty="0">
                <a:solidFill>
                  <a:schemeClr val="accent2">
                    <a:lumMod val="75000"/>
                  </a:schemeClr>
                </a:solidFill>
                <a:latin typeface="Script MT Bold" panose="03040602040607080904" pitchFamily="66" charset="0"/>
                <a:ea typeface="Tahoma"/>
                <a:cs typeface="Arial"/>
              </a:rPr>
              <a:t>2024-2025</a:t>
            </a:r>
            <a:endParaRPr lang="en-US" dirty="0">
              <a:solidFill>
                <a:schemeClr val="accent2">
                  <a:lumMod val="75000"/>
                </a:schemeClr>
              </a:solidFill>
              <a:latin typeface="Script MT Bold" panose="03040602040607080904" pitchFamily="66" charset="0"/>
            </a:endParaRPr>
          </a:p>
        </p:txBody>
      </p:sp>
      <p:pic>
        <p:nvPicPr>
          <p:cNvPr id="7" name="Picture 6" descr="A logo for a school&#10;&#10;Description automatically generated">
            <a:extLst>
              <a:ext uri="{FF2B5EF4-FFF2-40B4-BE49-F238E27FC236}">
                <a16:creationId xmlns:a16="http://schemas.microsoft.com/office/drawing/2014/main" id="{74D5E3E4-5464-AA9D-5B97-912C5F4FA9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0147" y="2570383"/>
            <a:ext cx="2443052" cy="2443052"/>
          </a:xfrm>
          <a:prstGeom prst="rect">
            <a:avLst/>
          </a:prstGeom>
        </p:spPr>
      </p:pic>
    </p:spTree>
    <p:extLst>
      <p:ext uri="{BB962C8B-B14F-4D97-AF65-F5344CB8AC3E}">
        <p14:creationId xmlns:p14="http://schemas.microsoft.com/office/powerpoint/2010/main" val="2921002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70A981-0CEE-419C-D731-AC3BACAE3877}"/>
              </a:ext>
            </a:extLst>
          </p:cNvPr>
          <p:cNvSpPr txBox="1"/>
          <p:nvPr/>
        </p:nvSpPr>
        <p:spPr>
          <a:xfrm>
            <a:off x="395782" y="943007"/>
            <a:ext cx="3541288" cy="5713188"/>
          </a:xfrm>
          <a:prstGeom prst="rect">
            <a:avLst/>
          </a:prstGeom>
        </p:spPr>
        <p:txBody>
          <a:bodyPr vert="horz" lIns="68580" tIns="34290" rIns="68580" bIns="34290" rtlCol="0" anchor="t">
            <a:noAutofit/>
          </a:bodyPr>
          <a:lstStyle/>
          <a:p>
            <a:pPr>
              <a:lnSpc>
                <a:spcPct val="90000"/>
              </a:lnSpc>
              <a:spcBef>
                <a:spcPct val="0"/>
              </a:spcBef>
              <a:spcAft>
                <a:spcPts val="450"/>
              </a:spcAft>
              <a:buClr>
                <a:schemeClr val="accent1"/>
              </a:buClr>
            </a:pPr>
            <a:r>
              <a:rPr lang="en-US" sz="2200" dirty="0">
                <a:latin typeface="Century Gothic" panose="020B0502020202020204" pitchFamily="34" charset="0"/>
              </a:rPr>
              <a:t>We are all used to a weekly spelling list and memorizing spelling words. Guess what happens 2 weeks later when students need to use one of those words in their writing? They’ve forgotten how to spell it!</a:t>
            </a:r>
          </a:p>
          <a:p>
            <a:pPr>
              <a:lnSpc>
                <a:spcPct val="90000"/>
              </a:lnSpc>
              <a:spcBef>
                <a:spcPct val="0"/>
              </a:spcBef>
              <a:spcAft>
                <a:spcPts val="450"/>
              </a:spcAft>
              <a:buClr>
                <a:schemeClr val="accent1"/>
              </a:buClr>
            </a:pPr>
            <a:r>
              <a:rPr lang="en-US" sz="2200" dirty="0">
                <a:latin typeface="Century Gothic" panose="020B0502020202020204" pitchFamily="34" charset="0"/>
              </a:rPr>
              <a:t> </a:t>
            </a:r>
          </a:p>
          <a:p>
            <a:pPr>
              <a:lnSpc>
                <a:spcPct val="90000"/>
              </a:lnSpc>
              <a:spcBef>
                <a:spcPct val="0"/>
              </a:spcBef>
              <a:spcAft>
                <a:spcPts val="450"/>
              </a:spcAft>
              <a:buClr>
                <a:schemeClr val="accent1"/>
              </a:buClr>
            </a:pPr>
            <a:r>
              <a:rPr lang="en-US" sz="2200" dirty="0">
                <a:latin typeface="Century Gothic" panose="020B0502020202020204" pitchFamily="34" charset="0"/>
              </a:rPr>
              <a:t>This is the primary reason that we focus on chunking words into syllables and spelling one syllable at a time using the strategies that we use and discuss daily. </a:t>
            </a:r>
          </a:p>
        </p:txBody>
      </p:sp>
      <p:pic>
        <p:nvPicPr>
          <p:cNvPr id="4" name="Picture 3">
            <a:extLst>
              <a:ext uri="{FF2B5EF4-FFF2-40B4-BE49-F238E27FC236}">
                <a16:creationId xmlns:a16="http://schemas.microsoft.com/office/drawing/2014/main" id="{A6061104-4533-C207-06B2-CE75232E04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937070" y="1327020"/>
            <a:ext cx="3247558" cy="4203960"/>
          </a:xfrm>
          <a:prstGeom prst="rect">
            <a:avLst/>
          </a:prstGeom>
          <a:noFill/>
        </p:spPr>
      </p:pic>
      <p:sp>
        <p:nvSpPr>
          <p:cNvPr id="5" name="TextBox 4">
            <a:extLst>
              <a:ext uri="{FF2B5EF4-FFF2-40B4-BE49-F238E27FC236}">
                <a16:creationId xmlns:a16="http://schemas.microsoft.com/office/drawing/2014/main" id="{A9643046-F13F-8F29-1956-5F14D4583C75}"/>
              </a:ext>
            </a:extLst>
          </p:cNvPr>
          <p:cNvSpPr txBox="1"/>
          <p:nvPr/>
        </p:nvSpPr>
        <p:spPr>
          <a:xfrm>
            <a:off x="3287731" y="201805"/>
            <a:ext cx="3380355" cy="769441"/>
          </a:xfrm>
          <a:prstGeom prst="rect">
            <a:avLst/>
          </a:prstGeom>
          <a:noFill/>
        </p:spPr>
        <p:txBody>
          <a:bodyPr wrap="square" rtlCol="0">
            <a:spAutoFit/>
          </a:bodyPr>
          <a:lstStyle/>
          <a:p>
            <a:r>
              <a:rPr lang="en-US" sz="4400" dirty="0">
                <a:solidFill>
                  <a:schemeClr val="accent1"/>
                </a:solidFill>
                <a:effectLst>
                  <a:outerShdw blurRad="38100" dist="38100" dir="2700000" algn="tl">
                    <a:srgbClr val="000000">
                      <a:alpha val="43137"/>
                    </a:srgbClr>
                  </a:outerShdw>
                </a:effectLst>
                <a:latin typeface="Century Gothic" panose="020B0502020202020204" pitchFamily="34" charset="0"/>
              </a:rPr>
              <a:t>Word Study </a:t>
            </a:r>
          </a:p>
        </p:txBody>
      </p:sp>
    </p:spTree>
    <p:extLst>
      <p:ext uri="{BB962C8B-B14F-4D97-AF65-F5344CB8AC3E}">
        <p14:creationId xmlns:p14="http://schemas.microsoft.com/office/powerpoint/2010/main" val="921145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70A981-0CEE-419C-D731-AC3BACAE3877}"/>
              </a:ext>
            </a:extLst>
          </p:cNvPr>
          <p:cNvSpPr txBox="1"/>
          <p:nvPr/>
        </p:nvSpPr>
        <p:spPr>
          <a:xfrm>
            <a:off x="363322" y="1001102"/>
            <a:ext cx="3836709" cy="5376112"/>
          </a:xfrm>
          <a:prstGeom prst="rect">
            <a:avLst/>
          </a:prstGeom>
        </p:spPr>
        <p:txBody>
          <a:bodyPr vert="horz" lIns="68580" tIns="34290" rIns="68580" bIns="34290" rtlCol="0" anchor="t">
            <a:noAutofit/>
          </a:bodyPr>
          <a:lstStyle/>
          <a:p>
            <a:pPr>
              <a:lnSpc>
                <a:spcPct val="90000"/>
              </a:lnSpc>
              <a:spcBef>
                <a:spcPct val="0"/>
              </a:spcBef>
              <a:spcAft>
                <a:spcPts val="450"/>
              </a:spcAft>
              <a:buClr>
                <a:schemeClr val="accent1"/>
              </a:buClr>
            </a:pPr>
            <a:r>
              <a:rPr lang="en-US" sz="2100" dirty="0">
                <a:latin typeface="Century Gothic" panose="020B0502020202020204" pitchFamily="34" charset="0"/>
              </a:rPr>
              <a:t>According to the authors of our Bookworms Literacy Curriculum, “Chunking words into syllables is an aid in decoding, spelling, and meaning. Multisyllabic word study words can be analyzed at the syllable level. The goal of this instruction is to build flexible strategies for attacking unknown words.” </a:t>
            </a:r>
          </a:p>
          <a:p>
            <a:pPr>
              <a:lnSpc>
                <a:spcPct val="90000"/>
              </a:lnSpc>
              <a:spcBef>
                <a:spcPct val="0"/>
              </a:spcBef>
              <a:spcAft>
                <a:spcPts val="450"/>
              </a:spcAft>
              <a:buClr>
                <a:schemeClr val="accent1"/>
              </a:buClr>
            </a:pPr>
            <a:endParaRPr lang="en-US" sz="2100" dirty="0">
              <a:latin typeface="Century Gothic" panose="020B0502020202020204" pitchFamily="34" charset="0"/>
            </a:endParaRPr>
          </a:p>
          <a:p>
            <a:pPr>
              <a:lnSpc>
                <a:spcPct val="90000"/>
              </a:lnSpc>
              <a:spcBef>
                <a:spcPct val="0"/>
              </a:spcBef>
              <a:spcAft>
                <a:spcPts val="450"/>
              </a:spcAft>
              <a:buClr>
                <a:schemeClr val="accent1"/>
              </a:buClr>
            </a:pPr>
            <a:r>
              <a:rPr lang="en-US" sz="2100" dirty="0">
                <a:latin typeface="Century Gothic" panose="020B0502020202020204" pitchFamily="34" charset="0"/>
              </a:rPr>
              <a:t>To help you understand a little better, here is the process that we use in order to spell an unknown word. </a:t>
            </a:r>
          </a:p>
        </p:txBody>
      </p:sp>
      <p:pic>
        <p:nvPicPr>
          <p:cNvPr id="3" name="Picture 2" descr="Text&#10;&#10;Description automatically generated">
            <a:extLst>
              <a:ext uri="{FF2B5EF4-FFF2-40B4-BE49-F238E27FC236}">
                <a16:creationId xmlns:a16="http://schemas.microsoft.com/office/drawing/2014/main" id="{F6E5E0B8-25FA-8A0E-DE44-B2A4E2D85D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0031" y="1205012"/>
            <a:ext cx="3111650" cy="4067517"/>
          </a:xfrm>
          <a:prstGeom prst="rect">
            <a:avLst/>
          </a:prstGeom>
        </p:spPr>
      </p:pic>
      <p:sp>
        <p:nvSpPr>
          <p:cNvPr id="5" name="TextBox 4">
            <a:extLst>
              <a:ext uri="{FF2B5EF4-FFF2-40B4-BE49-F238E27FC236}">
                <a16:creationId xmlns:a16="http://schemas.microsoft.com/office/drawing/2014/main" id="{A9643046-F13F-8F29-1956-5F14D4583C75}"/>
              </a:ext>
            </a:extLst>
          </p:cNvPr>
          <p:cNvSpPr txBox="1"/>
          <p:nvPr/>
        </p:nvSpPr>
        <p:spPr>
          <a:xfrm>
            <a:off x="3201528" y="155667"/>
            <a:ext cx="3364565" cy="769441"/>
          </a:xfrm>
          <a:prstGeom prst="rect">
            <a:avLst/>
          </a:prstGeom>
          <a:noFill/>
        </p:spPr>
        <p:txBody>
          <a:bodyPr wrap="square" rtlCol="0">
            <a:spAutoFit/>
          </a:bodyPr>
          <a:lstStyle/>
          <a:p>
            <a:r>
              <a:rPr lang="en-US" sz="4400" dirty="0">
                <a:solidFill>
                  <a:schemeClr val="accent1"/>
                </a:solidFill>
                <a:effectLst>
                  <a:outerShdw blurRad="38100" dist="38100" dir="2700000" algn="tl">
                    <a:srgbClr val="000000">
                      <a:alpha val="43137"/>
                    </a:srgbClr>
                  </a:outerShdw>
                </a:effectLst>
                <a:latin typeface="Century Gothic" panose="020B0502020202020204" pitchFamily="34" charset="0"/>
              </a:rPr>
              <a:t>Word Study </a:t>
            </a:r>
          </a:p>
        </p:txBody>
      </p:sp>
      <p:sp>
        <p:nvSpPr>
          <p:cNvPr id="7" name="Arrow: Right 6">
            <a:extLst>
              <a:ext uri="{FF2B5EF4-FFF2-40B4-BE49-F238E27FC236}">
                <a16:creationId xmlns:a16="http://schemas.microsoft.com/office/drawing/2014/main" id="{0B6E993A-0ED2-F610-CC37-C9C7E71EF6E5}"/>
              </a:ext>
            </a:extLst>
          </p:cNvPr>
          <p:cNvSpPr/>
          <p:nvPr/>
        </p:nvSpPr>
        <p:spPr>
          <a:xfrm rot="18628811">
            <a:off x="3947974" y="5508938"/>
            <a:ext cx="783942" cy="3519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820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7E6D5662-126B-44A0-81A6-6E81CA2249AF}"/>
              </a:ext>
            </a:extLst>
          </p:cNvPr>
          <p:cNvPicPr>
            <a:picLocks noChangeAspect="1"/>
          </p:cNvPicPr>
          <p:nvPr/>
        </p:nvPicPr>
        <p:blipFill rotWithShape="1">
          <a:blip r:embed="rId3"/>
          <a:srcRect l="7125" t="8698" r="4479"/>
          <a:stretch/>
        </p:blipFill>
        <p:spPr>
          <a:xfrm>
            <a:off x="459645" y="3429000"/>
            <a:ext cx="6366995" cy="2953248"/>
          </a:xfrm>
          <a:prstGeom prst="rect">
            <a:avLst/>
          </a:prstGeom>
        </p:spPr>
      </p:pic>
      <p:sp>
        <p:nvSpPr>
          <p:cNvPr id="2" name="Title 1"/>
          <p:cNvSpPr>
            <a:spLocks noGrp="1"/>
          </p:cNvSpPr>
          <p:nvPr>
            <p:ph type="title"/>
          </p:nvPr>
        </p:nvSpPr>
        <p:spPr>
          <a:xfrm>
            <a:off x="254032" y="92407"/>
            <a:ext cx="6572608" cy="1342498"/>
          </a:xfrm>
        </p:spPr>
        <p:txBody>
          <a:bodyPr anchor="ctr">
            <a:normAutofit/>
          </a:bodyPr>
          <a:lstStyle/>
          <a:p>
            <a:r>
              <a:rPr lang="en-US" sz="3200" dirty="0">
                <a:effectLst>
                  <a:outerShdw blurRad="38100" dist="38100" dir="2700000" algn="tl">
                    <a:srgbClr val="000000">
                      <a:alpha val="43137"/>
                    </a:srgbClr>
                  </a:outerShdw>
                </a:effectLst>
                <a:latin typeface="Century Gothic" panose="020B0502020202020204" pitchFamily="34" charset="0"/>
                <a:ea typeface="Batang" panose="02030600000101010101" pitchFamily="18" charset="-127"/>
              </a:rPr>
              <a:t>What is DI and where should my child be at the end of the year?</a:t>
            </a:r>
          </a:p>
        </p:txBody>
      </p:sp>
      <p:sp>
        <p:nvSpPr>
          <p:cNvPr id="3" name="Content Placeholder 2"/>
          <p:cNvSpPr>
            <a:spLocks noGrp="1"/>
          </p:cNvSpPr>
          <p:nvPr>
            <p:ph idx="1"/>
          </p:nvPr>
        </p:nvSpPr>
        <p:spPr>
          <a:xfrm>
            <a:off x="254032" y="1524586"/>
            <a:ext cx="7018965" cy="1814732"/>
          </a:xfrm>
        </p:spPr>
        <p:txBody>
          <a:bodyPr vert="horz" lIns="91440" tIns="45720" rIns="91440" bIns="45720" rtlCol="0" anchor="t">
            <a:normAutofit/>
          </a:bodyPr>
          <a:lstStyle/>
          <a:p>
            <a:pPr>
              <a:lnSpc>
                <a:spcPct val="90000"/>
              </a:lnSpc>
            </a:pPr>
            <a:r>
              <a:rPr lang="en-US" sz="2000" dirty="0">
                <a:latin typeface="Century Gothic" panose="020B0502020202020204" pitchFamily="34" charset="0"/>
                <a:cs typeface="Arial"/>
              </a:rPr>
              <a:t>Small group instruction</a:t>
            </a:r>
          </a:p>
          <a:p>
            <a:pPr>
              <a:lnSpc>
                <a:spcPct val="90000"/>
              </a:lnSpc>
            </a:pPr>
            <a:r>
              <a:rPr lang="en-US" sz="2000" dirty="0">
                <a:latin typeface="Century Gothic" panose="020B0502020202020204" pitchFamily="34" charset="0"/>
                <a:cs typeface="Arial"/>
              </a:rPr>
              <a:t>Based upon student’s needs</a:t>
            </a:r>
          </a:p>
          <a:p>
            <a:pPr>
              <a:lnSpc>
                <a:spcPct val="90000"/>
              </a:lnSpc>
            </a:pPr>
            <a:r>
              <a:rPr lang="en-US" sz="2000" dirty="0">
                <a:latin typeface="Century Gothic" panose="020B0502020202020204" pitchFamily="34" charset="0"/>
                <a:cs typeface="Arial"/>
              </a:rPr>
              <a:t>Phonics, fluency, and comprehension based.</a:t>
            </a:r>
          </a:p>
          <a:p>
            <a:pPr marL="0" indent="0">
              <a:lnSpc>
                <a:spcPct val="90000"/>
              </a:lnSpc>
              <a:buNone/>
            </a:pPr>
            <a:r>
              <a:rPr lang="en-US" sz="2000" dirty="0">
                <a:latin typeface="Century Gothic" panose="020B0502020202020204" pitchFamily="34" charset="0"/>
                <a:cs typeface="Arial"/>
              </a:rPr>
              <a:t>     End of year goal: Vocabulary and Comprehension</a:t>
            </a:r>
          </a:p>
          <a:p>
            <a:pPr marL="0" indent="0">
              <a:lnSpc>
                <a:spcPct val="90000"/>
              </a:lnSpc>
              <a:buNone/>
            </a:pPr>
            <a:endParaRPr lang="en-US" dirty="0">
              <a:latin typeface="Arial Narrow" panose="020B0606020202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CAFA463-079D-4446-BCE4-E17B6515085A}"/>
              </a:ext>
            </a:extLst>
          </p:cNvPr>
          <p:cNvSpPr>
            <a:spLocks noGrp="1"/>
          </p:cNvSpPr>
          <p:nvPr>
            <p:ph type="title"/>
          </p:nvPr>
        </p:nvSpPr>
        <p:spPr>
          <a:xfrm>
            <a:off x="298142" y="349846"/>
            <a:ext cx="5562600" cy="897678"/>
          </a:xfrm>
        </p:spPr>
        <p:txBody>
          <a:bodyPr anchor="ctr">
            <a:normAutofit fontScale="90000"/>
          </a:bodyPr>
          <a:lstStyle/>
          <a:p>
            <a:pPr>
              <a:lnSpc>
                <a:spcPct val="90000"/>
              </a:lnSpc>
            </a:pPr>
            <a:r>
              <a:rPr lang="en-US" dirty="0">
                <a:effectLst>
                  <a:outerShdw blurRad="38100" dist="38100" dir="2700000" algn="tl">
                    <a:srgbClr val="000000">
                      <a:alpha val="43137"/>
                    </a:srgbClr>
                  </a:outerShdw>
                </a:effectLst>
                <a:latin typeface="Century Gothic" panose="020B0502020202020204" pitchFamily="34" charset="0"/>
                <a:ea typeface="Batang" panose="02030600000101010101" pitchFamily="18" charset="-127"/>
              </a:rPr>
              <a:t>What is reading fluency?</a:t>
            </a:r>
          </a:p>
        </p:txBody>
      </p:sp>
      <p:sp>
        <p:nvSpPr>
          <p:cNvPr id="11" name="Content Placeholder 2">
            <a:extLst>
              <a:ext uri="{FF2B5EF4-FFF2-40B4-BE49-F238E27FC236}">
                <a16:creationId xmlns:a16="http://schemas.microsoft.com/office/drawing/2014/main" id="{AD978596-2840-4C7A-BCA4-0B557F016460}"/>
              </a:ext>
            </a:extLst>
          </p:cNvPr>
          <p:cNvSpPr>
            <a:spLocks noGrp="1"/>
          </p:cNvSpPr>
          <p:nvPr>
            <p:ph idx="1"/>
          </p:nvPr>
        </p:nvSpPr>
        <p:spPr>
          <a:xfrm>
            <a:off x="446010" y="1709469"/>
            <a:ext cx="2819399" cy="5050762"/>
          </a:xfrm>
        </p:spPr>
        <p:txBody>
          <a:bodyPr vert="horz" lIns="91440" tIns="45720" rIns="91440" bIns="45720" rtlCol="0">
            <a:normAutofit/>
          </a:bodyPr>
          <a:lstStyle/>
          <a:p>
            <a:pPr>
              <a:lnSpc>
                <a:spcPct val="90000"/>
              </a:lnSpc>
            </a:pPr>
            <a:r>
              <a:rPr lang="en-US" b="1" dirty="0">
                <a:solidFill>
                  <a:schemeClr val="tx1"/>
                </a:solidFill>
                <a:latin typeface="Century Gothic" panose="020B0502020202020204" pitchFamily="34" charset="0"/>
              </a:rPr>
              <a:t>Fluency</a:t>
            </a:r>
            <a:r>
              <a:rPr lang="en-US" dirty="0">
                <a:solidFill>
                  <a:schemeClr val="tx1"/>
                </a:solidFill>
                <a:latin typeface="Century Gothic" panose="020B0502020202020204" pitchFamily="34" charset="0"/>
              </a:rPr>
              <a:t> is the ability to read a text accurately quickly, and with expression. Fluency is important because it provides a bridge between word recognition and comprehension.</a:t>
            </a:r>
          </a:p>
        </p:txBody>
      </p:sp>
      <p:pic>
        <p:nvPicPr>
          <p:cNvPr id="12" name="Picture 11">
            <a:extLst>
              <a:ext uri="{FF2B5EF4-FFF2-40B4-BE49-F238E27FC236}">
                <a16:creationId xmlns:a16="http://schemas.microsoft.com/office/drawing/2014/main" id="{CAEE9ED5-2500-49EF-A844-DD1C23A4F375}"/>
              </a:ext>
            </a:extLst>
          </p:cNvPr>
          <p:cNvPicPr>
            <a:picLocks noChangeAspect="1"/>
          </p:cNvPicPr>
          <p:nvPr/>
        </p:nvPicPr>
        <p:blipFill>
          <a:blip r:embed="rId3"/>
          <a:stretch>
            <a:fillRect/>
          </a:stretch>
        </p:blipFill>
        <p:spPr>
          <a:xfrm>
            <a:off x="4757982" y="1632509"/>
            <a:ext cx="1906214" cy="2602341"/>
          </a:xfrm>
          <a:prstGeom prst="rect">
            <a:avLst/>
          </a:prstGeom>
        </p:spPr>
      </p:pic>
      <p:sp>
        <p:nvSpPr>
          <p:cNvPr id="3" name="TextBox 2">
            <a:extLst>
              <a:ext uri="{FF2B5EF4-FFF2-40B4-BE49-F238E27FC236}">
                <a16:creationId xmlns:a16="http://schemas.microsoft.com/office/drawing/2014/main" id="{8D0D5D36-2D13-5502-8DAE-B5D3AD6B5ABF}"/>
              </a:ext>
            </a:extLst>
          </p:cNvPr>
          <p:cNvSpPr txBox="1"/>
          <p:nvPr/>
        </p:nvSpPr>
        <p:spPr>
          <a:xfrm>
            <a:off x="1204259" y="4753646"/>
            <a:ext cx="4593100" cy="1077218"/>
          </a:xfrm>
          <a:prstGeom prst="rect">
            <a:avLst/>
          </a:prstGeom>
          <a:noFill/>
        </p:spPr>
        <p:txBody>
          <a:bodyPr wrap="square">
            <a:spAutoFit/>
          </a:bodyPr>
          <a:lstStyle/>
          <a:p>
            <a:pPr algn="ctr">
              <a:spcAft>
                <a:spcPts val="600"/>
              </a:spcAft>
            </a:pPr>
            <a:r>
              <a:rPr lang="en-US" dirty="0">
                <a:latin typeface="Century Gothic" panose="020B0502020202020204" pitchFamily="34" charset="0"/>
              </a:rPr>
              <a:t>End of year goal: </a:t>
            </a:r>
          </a:p>
          <a:p>
            <a:pPr algn="ctr">
              <a:spcAft>
                <a:spcPts val="600"/>
              </a:spcAft>
            </a:pPr>
            <a:r>
              <a:rPr lang="en-US" dirty="0">
                <a:latin typeface="Century Gothic" panose="020B0502020202020204" pitchFamily="34" charset="0"/>
              </a:rPr>
              <a:t>115</a:t>
            </a:r>
          </a:p>
          <a:p>
            <a:pPr algn="ctr">
              <a:spcAft>
                <a:spcPts val="600"/>
              </a:spcAft>
            </a:pPr>
            <a:r>
              <a:rPr lang="en-US" dirty="0">
                <a:latin typeface="Century Gothic" panose="020B0502020202020204" pitchFamily="34" charset="0"/>
              </a:rPr>
              <a:t> </a:t>
            </a:r>
            <a:r>
              <a:rPr lang="en-US" dirty="0" err="1">
                <a:latin typeface="Century Gothic" panose="020B0502020202020204" pitchFamily="34" charset="0"/>
              </a:rPr>
              <a:t>wcpm</a:t>
            </a:r>
            <a:endParaRPr lang="en-US" dirty="0">
              <a:latin typeface="Century Gothic" panose="020B0502020202020204" pitchFamily="34" charset="0"/>
            </a:endParaRPr>
          </a:p>
        </p:txBody>
      </p:sp>
    </p:spTree>
    <p:extLst>
      <p:ext uri="{BB962C8B-B14F-4D97-AF65-F5344CB8AC3E}">
        <p14:creationId xmlns:p14="http://schemas.microsoft.com/office/powerpoint/2010/main" val="3088292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86818-AE65-4542-B581-5A0539A5991C}"/>
              </a:ext>
            </a:extLst>
          </p:cNvPr>
          <p:cNvSpPr>
            <a:spLocks noGrp="1"/>
          </p:cNvSpPr>
          <p:nvPr>
            <p:ph type="title"/>
          </p:nvPr>
        </p:nvSpPr>
        <p:spPr>
          <a:xfrm>
            <a:off x="212579" y="267998"/>
            <a:ext cx="6596185" cy="684628"/>
          </a:xfrm>
        </p:spPr>
        <p:txBody>
          <a:bodyPr anchor="t">
            <a:normAutofit/>
          </a:bodyPr>
          <a:lstStyle/>
          <a:p>
            <a:pPr>
              <a:lnSpc>
                <a:spcPct val="90000"/>
              </a:lnSpc>
            </a:pPr>
            <a:r>
              <a:rPr lang="en-US" dirty="0">
                <a:effectLst>
                  <a:outerShdw blurRad="38100" dist="38100" dir="2700000" algn="tl">
                    <a:srgbClr val="000000">
                      <a:alpha val="43137"/>
                    </a:srgbClr>
                  </a:outerShdw>
                </a:effectLst>
                <a:latin typeface="Century Gothic" panose="020B0502020202020204" pitchFamily="34" charset="0"/>
              </a:rPr>
              <a:t>4</a:t>
            </a:r>
            <a:r>
              <a:rPr lang="en-US" baseline="30000" dirty="0">
                <a:effectLst>
                  <a:outerShdw blurRad="38100" dist="38100" dir="2700000" algn="tl">
                    <a:srgbClr val="000000">
                      <a:alpha val="43137"/>
                    </a:srgbClr>
                  </a:outerShdw>
                </a:effectLst>
                <a:latin typeface="Century Gothic" panose="020B0502020202020204" pitchFamily="34" charset="0"/>
              </a:rPr>
              <a:t>th</a:t>
            </a:r>
            <a:r>
              <a:rPr lang="en-US" dirty="0">
                <a:effectLst>
                  <a:outerShdw blurRad="38100" dist="38100" dir="2700000" algn="tl">
                    <a:srgbClr val="000000">
                      <a:alpha val="43137"/>
                    </a:srgbClr>
                  </a:outerShdw>
                </a:effectLst>
                <a:latin typeface="Century Gothic" panose="020B0502020202020204" pitchFamily="34" charset="0"/>
              </a:rPr>
              <a:t> Grade End of Year Goals</a:t>
            </a:r>
          </a:p>
        </p:txBody>
      </p:sp>
      <p:sp>
        <p:nvSpPr>
          <p:cNvPr id="3" name="Content Placeholder 2">
            <a:extLst>
              <a:ext uri="{FF2B5EF4-FFF2-40B4-BE49-F238E27FC236}">
                <a16:creationId xmlns:a16="http://schemas.microsoft.com/office/drawing/2014/main" id="{281BC962-7D4C-4A5C-AB68-091E5FA7B38C}"/>
              </a:ext>
            </a:extLst>
          </p:cNvPr>
          <p:cNvSpPr>
            <a:spLocks noGrp="1"/>
          </p:cNvSpPr>
          <p:nvPr>
            <p:ph idx="1"/>
          </p:nvPr>
        </p:nvSpPr>
        <p:spPr>
          <a:xfrm>
            <a:off x="731520" y="1079235"/>
            <a:ext cx="4346917" cy="5384158"/>
          </a:xfrm>
        </p:spPr>
        <p:txBody>
          <a:bodyPr vert="horz" lIns="91440" tIns="45720" rIns="91440" bIns="45720" rtlCol="0">
            <a:normAutofit/>
          </a:bodyPr>
          <a:lstStyle/>
          <a:p>
            <a:pPr marL="0" indent="0">
              <a:lnSpc>
                <a:spcPct val="90000"/>
              </a:lnSpc>
              <a:buNone/>
            </a:pPr>
            <a:r>
              <a:rPr lang="en-US" sz="1500" kern="1400" dirty="0">
                <a:ea typeface="+mn-lt"/>
                <a:cs typeface="+mn-lt"/>
              </a:rPr>
              <a:t> </a:t>
            </a:r>
            <a:r>
              <a:rPr lang="en-US" sz="2000" kern="1400" dirty="0">
                <a:effectLst>
                  <a:outerShdw blurRad="38100" dist="38100" dir="2700000" algn="tl">
                    <a:srgbClr val="000000">
                      <a:alpha val="43137"/>
                    </a:srgbClr>
                  </a:outerShdw>
                </a:effectLst>
                <a:latin typeface="Century Gothic" panose="020B0502020202020204" pitchFamily="34" charset="0"/>
                <a:ea typeface="+mn-lt"/>
                <a:cs typeface="+mn-lt"/>
              </a:rPr>
              <a:t>Reading DI:  </a:t>
            </a:r>
            <a:r>
              <a:rPr lang="en-US" sz="2000" kern="1400" dirty="0">
                <a:latin typeface="Century Gothic" panose="020B0502020202020204" pitchFamily="34" charset="0"/>
                <a:ea typeface="+mn-lt"/>
                <a:cs typeface="+mn-lt"/>
              </a:rPr>
              <a:t>Vocabulary and Comprehension Group</a:t>
            </a:r>
            <a:endParaRPr lang="en-US" sz="2000" kern="1400" dirty="0">
              <a:latin typeface="Century Gothic" panose="020B0502020202020204" pitchFamily="34" charset="0"/>
              <a:cs typeface="Calibri"/>
            </a:endParaRPr>
          </a:p>
          <a:p>
            <a:pPr marL="0" indent="0">
              <a:lnSpc>
                <a:spcPct val="90000"/>
              </a:lnSpc>
              <a:buClr>
                <a:srgbClr val="FFFFFF"/>
              </a:buClr>
              <a:buNone/>
            </a:pPr>
            <a:r>
              <a:rPr lang="en-US" sz="2000" kern="1400" dirty="0">
                <a:effectLst>
                  <a:outerShdw blurRad="38100" dist="38100" dir="2700000" algn="tl">
                    <a:srgbClr val="000000">
                      <a:alpha val="43137"/>
                    </a:srgbClr>
                  </a:outerShdw>
                </a:effectLst>
                <a:latin typeface="Century Gothic" panose="020B0502020202020204" pitchFamily="34" charset="0"/>
                <a:ea typeface="+mn-lt"/>
                <a:cs typeface="+mn-lt"/>
              </a:rPr>
              <a:t>Fluency:  </a:t>
            </a:r>
            <a:r>
              <a:rPr lang="en-US" sz="2000" kern="1400" dirty="0">
                <a:latin typeface="Century Gothic" panose="020B0502020202020204" pitchFamily="34" charset="0"/>
                <a:ea typeface="+mn-lt"/>
                <a:cs typeface="+mn-lt"/>
              </a:rPr>
              <a:t>115 </a:t>
            </a:r>
            <a:r>
              <a:rPr lang="en-US" sz="2000" kern="1400" dirty="0" err="1">
                <a:latin typeface="Century Gothic" panose="020B0502020202020204" pitchFamily="34" charset="0"/>
                <a:ea typeface="+mn-lt"/>
                <a:cs typeface="+mn-lt"/>
              </a:rPr>
              <a:t>wcpm</a:t>
            </a:r>
            <a:r>
              <a:rPr lang="en-US" sz="2000" kern="1400" dirty="0">
                <a:latin typeface="Century Gothic" panose="020B0502020202020204" pitchFamily="34" charset="0"/>
                <a:ea typeface="+mn-lt"/>
                <a:cs typeface="+mn-lt"/>
              </a:rPr>
              <a:t> </a:t>
            </a:r>
            <a:endParaRPr lang="en-US" sz="2000" dirty="0">
              <a:latin typeface="Century Gothic" panose="020B0502020202020204" pitchFamily="34" charset="0"/>
            </a:endParaRPr>
          </a:p>
          <a:p>
            <a:pPr marL="0" indent="0">
              <a:lnSpc>
                <a:spcPct val="90000"/>
              </a:lnSpc>
              <a:buClr>
                <a:srgbClr val="FFFFFF"/>
              </a:buClr>
              <a:buNone/>
            </a:pPr>
            <a:r>
              <a:rPr lang="en-US" sz="2000" kern="1400" dirty="0">
                <a:effectLst>
                  <a:outerShdw blurRad="38100" dist="38100" dir="2700000" algn="tl">
                    <a:srgbClr val="000000">
                      <a:alpha val="43137"/>
                    </a:srgbClr>
                  </a:outerShdw>
                </a:effectLst>
                <a:latin typeface="Century Gothic" panose="020B0502020202020204" pitchFamily="34" charset="0"/>
                <a:ea typeface="+mn-lt"/>
                <a:cs typeface="+mn-lt"/>
              </a:rPr>
              <a:t>End of Year Standards Requirements: </a:t>
            </a:r>
            <a:endParaRPr lang="en-US" sz="2000" dirty="0">
              <a:effectLst>
                <a:outerShdw blurRad="38100" dist="38100" dir="2700000" algn="tl">
                  <a:srgbClr val="000000">
                    <a:alpha val="43137"/>
                  </a:srgbClr>
                </a:outerShdw>
              </a:effectLst>
              <a:latin typeface="Century Gothic" panose="020B0502020202020204" pitchFamily="34" charset="0"/>
            </a:endParaRPr>
          </a:p>
          <a:p>
            <a:pPr marL="0" indent="0">
              <a:lnSpc>
                <a:spcPct val="90000"/>
              </a:lnSpc>
              <a:buClr>
                <a:srgbClr val="FFFFFF"/>
              </a:buClr>
              <a:buNone/>
            </a:pPr>
            <a:r>
              <a:rPr lang="en-US" sz="2000" kern="1400" dirty="0">
                <a:latin typeface="Century Gothic" panose="020B0502020202020204" pitchFamily="34" charset="0"/>
                <a:ea typeface="+mn-lt"/>
                <a:cs typeface="+mn-lt"/>
              </a:rPr>
              <a:t> Master 5 out of 8 math standards </a:t>
            </a:r>
            <a:endParaRPr lang="en-US" sz="2000" dirty="0">
              <a:latin typeface="Century Gothic" panose="020B0502020202020204" pitchFamily="34" charset="0"/>
            </a:endParaRPr>
          </a:p>
          <a:p>
            <a:pPr marL="0" indent="0">
              <a:lnSpc>
                <a:spcPct val="90000"/>
              </a:lnSpc>
              <a:buClr>
                <a:srgbClr val="FFFFFF"/>
              </a:buClr>
              <a:buNone/>
            </a:pPr>
            <a:r>
              <a:rPr lang="en-US" sz="2000" kern="1400" dirty="0">
                <a:latin typeface="Century Gothic" panose="020B0502020202020204" pitchFamily="34" charset="0"/>
                <a:ea typeface="+mn-lt"/>
                <a:cs typeface="+mn-lt"/>
              </a:rPr>
              <a:t> Master 3 out of 5 reading standards </a:t>
            </a:r>
            <a:endParaRPr lang="en-US" sz="2000" dirty="0">
              <a:latin typeface="Century Gothic" panose="020B0502020202020204" pitchFamily="34" charset="0"/>
            </a:endParaRPr>
          </a:p>
          <a:p>
            <a:pPr marL="0" indent="0">
              <a:lnSpc>
                <a:spcPct val="90000"/>
              </a:lnSpc>
              <a:buClr>
                <a:srgbClr val="FFFFFF"/>
              </a:buClr>
              <a:buNone/>
            </a:pPr>
            <a:r>
              <a:rPr lang="en-US" sz="2000" kern="1400" dirty="0">
                <a:latin typeface="Century Gothic" panose="020B0502020202020204" pitchFamily="34" charset="0"/>
                <a:ea typeface="+mn-lt"/>
                <a:cs typeface="+mn-lt"/>
              </a:rPr>
              <a:t>Master 5 out of 8 writing standards </a:t>
            </a:r>
            <a:endParaRPr lang="en-US" sz="2000" dirty="0">
              <a:latin typeface="Century Gothic" panose="020B0502020202020204" pitchFamily="34" charset="0"/>
            </a:endParaRPr>
          </a:p>
          <a:p>
            <a:pPr marL="0" indent="0">
              <a:lnSpc>
                <a:spcPct val="90000"/>
              </a:lnSpc>
              <a:buClr>
                <a:srgbClr val="FFFFFF"/>
              </a:buClr>
              <a:buNone/>
            </a:pPr>
            <a:r>
              <a:rPr lang="en-US" sz="2000" kern="1400" dirty="0">
                <a:latin typeface="Century Gothic" panose="020B0502020202020204" pitchFamily="34" charset="0"/>
                <a:ea typeface="+mn-lt"/>
                <a:cs typeface="+mn-lt"/>
              </a:rPr>
              <a:t> Master 5 out of 8 science standards </a:t>
            </a:r>
            <a:endParaRPr lang="en-US" sz="2000" dirty="0">
              <a:latin typeface="Century Gothic" panose="020B0502020202020204" pitchFamily="34" charset="0"/>
            </a:endParaRPr>
          </a:p>
          <a:p>
            <a:pPr marL="0" indent="0">
              <a:lnSpc>
                <a:spcPct val="90000"/>
              </a:lnSpc>
              <a:buClr>
                <a:srgbClr val="FFFFFF"/>
              </a:buClr>
              <a:buNone/>
            </a:pPr>
            <a:r>
              <a:rPr lang="en-US" sz="2000" kern="1400" dirty="0">
                <a:latin typeface="Century Gothic" panose="020B0502020202020204" pitchFamily="34" charset="0"/>
                <a:ea typeface="+mn-lt"/>
                <a:cs typeface="+mn-lt"/>
              </a:rPr>
              <a:t> Master 6 out of 9 social studies standards </a:t>
            </a:r>
            <a:endParaRPr lang="en-US" sz="2000" dirty="0">
              <a:latin typeface="Century Gothic" panose="020B0502020202020204" pitchFamily="34" charset="0"/>
            </a:endParaRPr>
          </a:p>
          <a:p>
            <a:pPr marL="0" indent="0">
              <a:lnSpc>
                <a:spcPct val="90000"/>
              </a:lnSpc>
              <a:spcBef>
                <a:spcPts val="0"/>
              </a:spcBef>
              <a:buClr>
                <a:srgbClr val="FFFFFF"/>
              </a:buClr>
              <a:buNone/>
            </a:pPr>
            <a:endParaRPr lang="en-US" sz="1500" kern="1400" dirty="0"/>
          </a:p>
          <a:p>
            <a:pPr marL="0" marR="0" indent="0">
              <a:lnSpc>
                <a:spcPct val="90000"/>
              </a:lnSpc>
              <a:spcBef>
                <a:spcPts val="0"/>
              </a:spcBef>
              <a:spcAft>
                <a:spcPts val="600"/>
              </a:spcAft>
              <a:buNone/>
            </a:pPr>
            <a:endParaRPr lang="en-US" sz="1500" kern="1400" dirty="0">
              <a:ln>
                <a:noFill/>
              </a:ln>
              <a:effectLst/>
              <a:latin typeface="Calibri" panose="020F0502020204030204" pitchFamily="34" charset="0"/>
            </a:endParaRPr>
          </a:p>
        </p:txBody>
      </p:sp>
      <p:pic>
        <p:nvPicPr>
          <p:cNvPr id="5126" name="Picture 6" descr="Goal Stock Illustrations – 596,146 Goal ...">
            <a:extLst>
              <a:ext uri="{FF2B5EF4-FFF2-40B4-BE49-F238E27FC236}">
                <a16:creationId xmlns:a16="http://schemas.microsoft.com/office/drawing/2014/main" id="{7BD349DD-C596-01FF-D248-B9A488D579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587" r="12206" b="-3"/>
          <a:stretch/>
        </p:blipFill>
        <p:spPr bwMode="auto">
          <a:xfrm>
            <a:off x="4651478" y="1653920"/>
            <a:ext cx="2157286" cy="355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993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8"/>
        <p:cNvGrpSpPr/>
        <p:nvPr/>
      </p:nvGrpSpPr>
      <p:grpSpPr>
        <a:xfrm>
          <a:off x="0" y="0"/>
          <a:ext cx="0" cy="0"/>
          <a:chOff x="0" y="0"/>
          <a:chExt cx="0" cy="0"/>
        </a:xfrm>
      </p:grpSpPr>
      <p:grpSp>
        <p:nvGrpSpPr>
          <p:cNvPr id="145" name="Group 144">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46" name="Straight Connector 145">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8"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9"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0" name="Isosceles Triangle 149">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1"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2"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3"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4" name="Isosceles Triangle 153">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5" name="Isosceles Triangle 154">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157" name="Rectangle 156">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Google Shape;139;p25"/>
          <p:cNvSpPr txBox="1">
            <a:spLocks noGrp="1"/>
          </p:cNvSpPr>
          <p:nvPr>
            <p:ph type="title"/>
          </p:nvPr>
        </p:nvSpPr>
        <p:spPr>
          <a:xfrm>
            <a:off x="775156" y="305322"/>
            <a:ext cx="6447501" cy="750096"/>
          </a:xfrm>
          <a:prstGeom prst="rect">
            <a:avLst/>
          </a:prstGeom>
        </p:spPr>
        <p:txBody>
          <a:bodyPr spcFirstLastPara="1" vert="horz" lIns="91440" tIns="45720" rIns="91440" bIns="45720" rtlCol="0" anchor="t" anchorCtr="0">
            <a:normAutofit/>
          </a:bodyPr>
          <a:lstStyle/>
          <a:p>
            <a:pPr>
              <a:spcBef>
                <a:spcPct val="0"/>
              </a:spcBef>
            </a:pPr>
            <a:r>
              <a:rPr lang="en-US" sz="4000" dirty="0">
                <a:effectLst>
                  <a:outerShdw blurRad="38100" dist="38100" dir="2700000" algn="tl">
                    <a:srgbClr val="000000">
                      <a:alpha val="43137"/>
                    </a:srgbClr>
                  </a:outerShdw>
                </a:effectLst>
                <a:latin typeface="Century Gothic" panose="020B0502020202020204" pitchFamily="34" charset="0"/>
              </a:rPr>
              <a:t>Access to Grades</a:t>
            </a:r>
          </a:p>
        </p:txBody>
      </p:sp>
      <p:sp>
        <p:nvSpPr>
          <p:cNvPr id="159" name="Isosceles Triangle 158">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1" name="Isosceles Triangle 160">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63" name="Straight Connector 162">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40" name="Google Shape;140;p25"/>
          <p:cNvSpPr txBox="1">
            <a:spLocks noGrp="1"/>
          </p:cNvSpPr>
          <p:nvPr>
            <p:ph type="body" idx="1"/>
          </p:nvPr>
        </p:nvSpPr>
        <p:spPr>
          <a:xfrm>
            <a:off x="269607" y="1055418"/>
            <a:ext cx="7963436" cy="4320656"/>
          </a:xfrm>
          <a:prstGeom prst="rect">
            <a:avLst/>
          </a:prstGeom>
        </p:spPr>
        <p:txBody>
          <a:bodyPr spcFirstLastPara="1" vert="horz" lIns="91440" tIns="45720" rIns="91440" bIns="45720" rtlCol="0" anchorCtr="0">
            <a:normAutofit fontScale="92500"/>
          </a:bodyPr>
          <a:lstStyle/>
          <a:p>
            <a:pPr>
              <a:spcBef>
                <a:spcPts val="1000"/>
              </a:spcBef>
              <a:buSzPct val="80000"/>
              <a:buFont typeface="Wingdings 3" charset="2"/>
              <a:buChar char=""/>
            </a:pPr>
            <a:r>
              <a:rPr lang="en-US" sz="2400" dirty="0">
                <a:effectLst>
                  <a:outerShdw blurRad="38100" dist="38100" dir="2700000" algn="tl">
                    <a:srgbClr val="000000">
                      <a:alpha val="43137"/>
                    </a:srgbClr>
                  </a:outerShdw>
                </a:effectLst>
                <a:latin typeface="Century Gothic" panose="020B0502020202020204" pitchFamily="34" charset="0"/>
              </a:rPr>
              <a:t>Standards based report card</a:t>
            </a:r>
          </a:p>
          <a:p>
            <a:pPr>
              <a:spcBef>
                <a:spcPts val="1000"/>
              </a:spcBef>
              <a:buSzPct val="80000"/>
              <a:buFont typeface="Wingdings 3" charset="2"/>
              <a:buChar char=""/>
            </a:pPr>
            <a:r>
              <a:rPr lang="en-US" sz="2400" dirty="0">
                <a:effectLst>
                  <a:outerShdw blurRad="38100" dist="38100" dir="2700000" algn="tl">
                    <a:srgbClr val="000000">
                      <a:alpha val="43137"/>
                    </a:srgbClr>
                  </a:outerShdw>
                </a:effectLst>
                <a:latin typeface="Century Gothic" panose="020B0502020202020204" pitchFamily="34" charset="0"/>
              </a:rPr>
              <a:t>Report cards will only be available on Parent Portal.</a:t>
            </a:r>
          </a:p>
          <a:p>
            <a:pPr>
              <a:spcBef>
                <a:spcPts val="1000"/>
              </a:spcBef>
              <a:buSzPct val="80000"/>
              <a:buFont typeface="Wingdings 3" charset="2"/>
              <a:buChar char=""/>
            </a:pPr>
            <a:r>
              <a:rPr lang="en-US" sz="2400" dirty="0">
                <a:effectLst>
                  <a:outerShdw blurRad="38100" dist="38100" dir="2700000" algn="tl">
                    <a:srgbClr val="000000">
                      <a:alpha val="43137"/>
                    </a:srgbClr>
                  </a:outerShdw>
                </a:effectLst>
                <a:latin typeface="Century Gothic" panose="020B0502020202020204" pitchFamily="34" charset="0"/>
                <a:ea typeface="+mn-lt"/>
                <a:cs typeface="+mn-lt"/>
              </a:rPr>
              <a:t>Activating a Parent Portal Account Please send an email to portal@paulding.k12.ga.us and the following information. A copy of parent picture id must also be included in the email. • Parent Name • Parent Physical Address • Parent Email Address • Student First Name • Student Last Name • Student’s Date of Birth • Student(s) Physical Address • Name of School Student Attends</a:t>
            </a:r>
            <a:endParaRPr lang="en-US" sz="2400" dirty="0">
              <a:effectLst>
                <a:outerShdw blurRad="38100" dist="38100" dir="2700000" algn="tl">
                  <a:srgbClr val="000000">
                    <a:alpha val="43137"/>
                  </a:srgbClr>
                </a:outerShdw>
              </a:effectLst>
              <a:latin typeface="Century Gothic" panose="020B0502020202020204" pitchFamily="34" charset="0"/>
            </a:endParaRPr>
          </a:p>
          <a:p>
            <a:pPr>
              <a:spcBef>
                <a:spcPts val="1000"/>
              </a:spcBef>
              <a:buSzPct val="80000"/>
              <a:buFont typeface="Wingdings 3" charset="2"/>
              <a:buChar char=""/>
            </a:pPr>
            <a:endParaRPr lang="en-US" dirty="0"/>
          </a:p>
        </p:txBody>
      </p:sp>
      <p:sp>
        <p:nvSpPr>
          <p:cNvPr id="167"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541130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4E72B-9194-4F66-84CC-EC97EDCDEE49}"/>
              </a:ext>
            </a:extLst>
          </p:cNvPr>
          <p:cNvSpPr>
            <a:spLocks noGrp="1"/>
          </p:cNvSpPr>
          <p:nvPr>
            <p:ph type="title"/>
          </p:nvPr>
        </p:nvSpPr>
        <p:spPr>
          <a:xfrm>
            <a:off x="390522" y="436728"/>
            <a:ext cx="6280937" cy="856869"/>
          </a:xfrm>
        </p:spPr>
        <p:txBody>
          <a:bodyPr/>
          <a:lstStyle/>
          <a:p>
            <a:r>
              <a:rPr lang="en-US" dirty="0">
                <a:effectLst>
                  <a:outerShdw blurRad="38100" dist="38100" dir="2700000" algn="tl">
                    <a:srgbClr val="000000">
                      <a:alpha val="43137"/>
                    </a:srgbClr>
                  </a:outerShdw>
                </a:effectLst>
                <a:latin typeface="Century Gothic" panose="020B0502020202020204" pitchFamily="34" charset="0"/>
              </a:rPr>
              <a:t>Ga Milestones Assessment</a:t>
            </a:r>
          </a:p>
        </p:txBody>
      </p:sp>
      <p:sp>
        <p:nvSpPr>
          <p:cNvPr id="3" name="Content Placeholder 2">
            <a:extLst>
              <a:ext uri="{FF2B5EF4-FFF2-40B4-BE49-F238E27FC236}">
                <a16:creationId xmlns:a16="http://schemas.microsoft.com/office/drawing/2014/main" id="{B58B325C-1F3E-4D4B-9350-61E9FC0F28E0}"/>
              </a:ext>
            </a:extLst>
          </p:cNvPr>
          <p:cNvSpPr>
            <a:spLocks noGrp="1"/>
          </p:cNvSpPr>
          <p:nvPr>
            <p:ph idx="1"/>
          </p:nvPr>
        </p:nvSpPr>
        <p:spPr>
          <a:xfrm>
            <a:off x="506437" y="1336431"/>
            <a:ext cx="6049108" cy="4656406"/>
          </a:xfrm>
        </p:spPr>
        <p:txBody>
          <a:bodyPr vert="horz" lIns="91440" tIns="45720" rIns="91440" bIns="45720" rtlCol="0" anchor="t">
            <a:normAutofit fontScale="92500" lnSpcReduction="20000"/>
          </a:bodyPr>
          <a:lstStyle/>
          <a:p>
            <a:pPr algn="l" rtl="0" fontAlgn="base">
              <a:buFont typeface="Arial" panose="020B0604020202020204" pitchFamily="34" charset="0"/>
              <a:buChar char="•"/>
            </a:pPr>
            <a:r>
              <a:rPr lang="en-US" sz="2800" b="0" i="0" u="none" strike="noStrike" dirty="0">
                <a:solidFill>
                  <a:srgbClr val="000000"/>
                </a:solidFill>
                <a:effectLst/>
                <a:latin typeface="Century Gothic" panose="020B0502020202020204" pitchFamily="34" charset="0"/>
              </a:rPr>
              <a:t>The Georgia Milestones Assessments are a yearly end-of-grade measure of student achievement taking place in grades 3-8.  GMA questions assess student’s knowledge over grade level standards.</a:t>
            </a:r>
            <a:r>
              <a:rPr lang="en-US" sz="2800" b="0" i="0" dirty="0">
                <a:solidFill>
                  <a:srgbClr val="000000"/>
                </a:solidFill>
                <a:effectLst/>
                <a:latin typeface="Century Gothic" panose="020B0502020202020204" pitchFamily="34" charset="0"/>
              </a:rPr>
              <a:t>​</a:t>
            </a:r>
          </a:p>
          <a:p>
            <a:pPr algn="l" rtl="0" fontAlgn="base">
              <a:buFont typeface="Arial" panose="020B0604020202020204" pitchFamily="34" charset="0"/>
              <a:buChar char="•"/>
            </a:pPr>
            <a:r>
              <a:rPr lang="en-US" sz="2800" b="0" i="0" u="none" strike="noStrike" dirty="0">
                <a:solidFill>
                  <a:srgbClr val="000000"/>
                </a:solidFill>
                <a:effectLst/>
                <a:latin typeface="Century Gothic" panose="020B0502020202020204" pitchFamily="34" charset="0"/>
              </a:rPr>
              <a:t>English Language Arts (ELA)  </a:t>
            </a:r>
            <a:r>
              <a:rPr lang="en-US" sz="2800" b="0" i="0" u="none" strike="noStrike" dirty="0">
                <a:solidFill>
                  <a:srgbClr val="FF0000"/>
                </a:solidFill>
                <a:effectLst/>
                <a:latin typeface="Century Gothic" panose="020B0502020202020204" pitchFamily="34" charset="0"/>
              </a:rPr>
              <a:t>(taken in 2 parts)</a:t>
            </a:r>
            <a:r>
              <a:rPr lang="en-US" sz="2800" b="0" i="0" dirty="0">
                <a:solidFill>
                  <a:srgbClr val="000000"/>
                </a:solidFill>
                <a:effectLst/>
                <a:latin typeface="Century Gothic" panose="020B0502020202020204" pitchFamily="34" charset="0"/>
              </a:rPr>
              <a:t>​</a:t>
            </a:r>
          </a:p>
          <a:p>
            <a:pPr algn="l" rtl="0" fontAlgn="base">
              <a:buFont typeface="Arial" panose="020B0604020202020204" pitchFamily="34" charset="0"/>
              <a:buChar char="•"/>
            </a:pPr>
            <a:r>
              <a:rPr lang="en-US" sz="2800" b="0" i="0" u="none" strike="noStrike" dirty="0">
                <a:solidFill>
                  <a:srgbClr val="000000"/>
                </a:solidFill>
                <a:effectLst/>
                <a:latin typeface="Century Gothic" panose="020B0502020202020204" pitchFamily="34" charset="0"/>
              </a:rPr>
              <a:t>Mathematics  </a:t>
            </a:r>
            <a:r>
              <a:rPr lang="en-US" sz="2800" b="0" i="0" u="none" strike="noStrike" dirty="0">
                <a:solidFill>
                  <a:srgbClr val="FF0000"/>
                </a:solidFill>
                <a:effectLst/>
                <a:latin typeface="Century Gothic" panose="020B0502020202020204" pitchFamily="34" charset="0"/>
              </a:rPr>
              <a:t>(taken in </a:t>
            </a:r>
            <a:r>
              <a:rPr lang="en-US" sz="2800" dirty="0">
                <a:solidFill>
                  <a:srgbClr val="FF0000"/>
                </a:solidFill>
                <a:latin typeface="Century Gothic" panose="020B0502020202020204" pitchFamily="34" charset="0"/>
              </a:rPr>
              <a:t>1</a:t>
            </a:r>
            <a:r>
              <a:rPr lang="en-US" sz="2800" b="0" i="0" u="none" strike="noStrike" dirty="0">
                <a:solidFill>
                  <a:srgbClr val="FF0000"/>
                </a:solidFill>
                <a:effectLst/>
                <a:latin typeface="Century Gothic" panose="020B0502020202020204" pitchFamily="34" charset="0"/>
              </a:rPr>
              <a:t> part)</a:t>
            </a:r>
            <a:r>
              <a:rPr lang="en-US" sz="2800" b="0" i="0" dirty="0">
                <a:solidFill>
                  <a:srgbClr val="000000"/>
                </a:solidFill>
                <a:effectLst/>
                <a:latin typeface="Century Gothic" panose="020B0502020202020204" pitchFamily="34" charset="0"/>
              </a:rPr>
              <a:t>​</a:t>
            </a:r>
          </a:p>
          <a:p>
            <a:pPr algn="l" rtl="0" fontAlgn="base">
              <a:buFont typeface="Arial" panose="020B0604020202020204" pitchFamily="34" charset="0"/>
              <a:buChar char="•"/>
            </a:pPr>
            <a:r>
              <a:rPr lang="en-US" sz="2800" b="0" i="0" u="none" strike="noStrike" dirty="0">
                <a:solidFill>
                  <a:srgbClr val="000000"/>
                </a:solidFill>
                <a:effectLst/>
                <a:latin typeface="Century Gothic" panose="020B0502020202020204" pitchFamily="34" charset="0"/>
              </a:rPr>
              <a:t>Students in 3rd and 4th grade only take ELA and Math sections</a:t>
            </a:r>
            <a:r>
              <a:rPr lang="en-US" sz="2800" b="0" i="0" dirty="0">
                <a:solidFill>
                  <a:srgbClr val="000000"/>
                </a:solidFill>
                <a:effectLst/>
                <a:latin typeface="Century Gothic" panose="020B0502020202020204" pitchFamily="34" charset="0"/>
              </a:rPr>
              <a:t>​</a:t>
            </a:r>
          </a:p>
          <a:p>
            <a:pPr fontAlgn="base"/>
            <a:r>
              <a:rPr lang="en-US" b="0" i="0" dirty="0">
                <a:solidFill>
                  <a:srgbClr val="000000"/>
                </a:solidFill>
                <a:effectLst/>
                <a:highlight>
                  <a:srgbClr val="FFFF00"/>
                </a:highlight>
                <a:latin typeface="Georgia"/>
              </a:rPr>
              <a:t>​</a:t>
            </a:r>
            <a:endParaRPr lang="en-US" dirty="0">
              <a:solidFill>
                <a:srgbClr val="000000"/>
              </a:solidFill>
              <a:highlight>
                <a:srgbClr val="FFFF00"/>
              </a:highlight>
              <a:latin typeface="Georgia"/>
            </a:endParaRPr>
          </a:p>
          <a:p>
            <a:pPr algn="l" rtl="0" fontAlgn="base"/>
            <a:endParaRPr lang="en-US" dirty="0">
              <a:solidFill>
                <a:srgbClr val="000000"/>
              </a:solidFill>
              <a:latin typeface="Georgia"/>
            </a:endParaRPr>
          </a:p>
        </p:txBody>
      </p:sp>
    </p:spTree>
    <p:extLst>
      <p:ext uri="{BB962C8B-B14F-4D97-AF65-F5344CB8AC3E}">
        <p14:creationId xmlns:p14="http://schemas.microsoft.com/office/powerpoint/2010/main" val="2159015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p:cNvGrpSpPr/>
        <p:nvPr/>
      </p:nvGrpSpPr>
      <p:grpSpPr>
        <a:xfrm>
          <a:off x="0" y="0"/>
          <a:ext cx="0" cy="0"/>
          <a:chOff x="0" y="0"/>
          <a:chExt cx="0" cy="0"/>
        </a:xfrm>
      </p:grpSpPr>
      <p:grpSp>
        <p:nvGrpSpPr>
          <p:cNvPr id="103" name="Group 102">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04" name="Straight Connector 103">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6"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7"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8" name="Isosceles Triangle 107">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9"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0"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1"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2" name="Isosceles Triangle 111">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3" name="Isosceles Triangle 112">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115" name="Rectangle 114">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Google Shape;97;p18"/>
          <p:cNvSpPr txBox="1">
            <a:spLocks noGrp="1"/>
          </p:cNvSpPr>
          <p:nvPr>
            <p:ph type="title"/>
          </p:nvPr>
        </p:nvSpPr>
        <p:spPr>
          <a:xfrm>
            <a:off x="704052" y="440787"/>
            <a:ext cx="6447501" cy="812800"/>
          </a:xfrm>
          <a:prstGeom prst="rect">
            <a:avLst/>
          </a:prstGeom>
        </p:spPr>
        <p:txBody>
          <a:bodyPr spcFirstLastPara="1" vert="horz" lIns="91440" tIns="45720" rIns="91440" bIns="45720" rtlCol="0" anchor="t" anchorCtr="0">
            <a:normAutofit/>
          </a:bodyPr>
          <a:lstStyle/>
          <a:p>
            <a:pPr>
              <a:spcBef>
                <a:spcPct val="0"/>
              </a:spcBef>
            </a:pPr>
            <a:r>
              <a:rPr lang="en-US" sz="4000" dirty="0">
                <a:effectLst>
                  <a:outerShdw blurRad="38100" dist="38100" dir="2700000" algn="tl">
                    <a:srgbClr val="000000">
                      <a:alpha val="43137"/>
                    </a:srgbClr>
                  </a:outerShdw>
                </a:effectLst>
                <a:latin typeface="Century Gothic" panose="020B0502020202020204" pitchFamily="34" charset="0"/>
              </a:rPr>
              <a:t>Parent Involvement</a:t>
            </a:r>
          </a:p>
        </p:txBody>
      </p:sp>
      <p:sp>
        <p:nvSpPr>
          <p:cNvPr id="117" name="Isosceles Triangle 116">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9" name="Isosceles Triangle 118">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1" name="Straight Connector 120">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98" name="Google Shape;98;p18"/>
          <p:cNvSpPr txBox="1">
            <a:spLocks noGrp="1"/>
          </p:cNvSpPr>
          <p:nvPr>
            <p:ph type="body" idx="1"/>
          </p:nvPr>
        </p:nvSpPr>
        <p:spPr>
          <a:xfrm>
            <a:off x="563339" y="1422400"/>
            <a:ext cx="6202456" cy="3429260"/>
          </a:xfrm>
          <a:prstGeom prst="rect">
            <a:avLst/>
          </a:prstGeom>
        </p:spPr>
        <p:txBody>
          <a:bodyPr spcFirstLastPara="1" vert="horz" lIns="91440" tIns="45720" rIns="91440" bIns="45720" rtlCol="0" anchorCtr="0">
            <a:normAutofit fontScale="92500" lnSpcReduction="10000"/>
          </a:bodyPr>
          <a:lstStyle/>
          <a:p>
            <a:pPr marL="0" indent="0">
              <a:spcBef>
                <a:spcPts val="1000"/>
              </a:spcBef>
              <a:buSzPct val="80000"/>
              <a:buFont typeface="Wingdings 3" charset="2"/>
              <a:buChar char=""/>
            </a:pPr>
            <a:r>
              <a:rPr lang="en-US" sz="2400" dirty="0">
                <a:latin typeface="Century Gothic" panose="020B0502020202020204" pitchFamily="34" charset="0"/>
              </a:rPr>
              <a:t>The Parent Resource Center in in the Media Center</a:t>
            </a:r>
          </a:p>
          <a:p>
            <a:pPr>
              <a:spcBef>
                <a:spcPts val="1000"/>
              </a:spcBef>
              <a:buSzPct val="80000"/>
              <a:buFont typeface="Wingdings 3" charset="2"/>
              <a:buChar char=""/>
            </a:pPr>
            <a:r>
              <a:rPr lang="en-US" sz="2400" dirty="0">
                <a:latin typeface="Century Gothic" panose="020B0502020202020204" pitchFamily="34" charset="0"/>
              </a:rPr>
              <a:t>Hours:  7:30 - 3:00 (follow directions for check out procedures)</a:t>
            </a:r>
          </a:p>
          <a:p>
            <a:pPr>
              <a:spcBef>
                <a:spcPts val="1000"/>
              </a:spcBef>
              <a:buSzPct val="80000"/>
              <a:buFont typeface="Wingdings 3" charset="2"/>
              <a:buChar char=""/>
            </a:pPr>
            <a:r>
              <a:rPr lang="en-US" sz="2400" dirty="0">
                <a:latin typeface="Century Gothic" panose="020B0502020202020204" pitchFamily="34" charset="0"/>
              </a:rPr>
              <a:t>If you need more information about the Parent Resource Center contact Lisa Gray, </a:t>
            </a:r>
            <a:r>
              <a:rPr lang="en-US" sz="2400" u="sng" dirty="0">
                <a:latin typeface="Century Gothic" panose="020B0502020202020204" pitchFamily="34" charset="0"/>
                <a:hlinkClick r:id="rId3">
                  <a:extLst>
                    <a:ext uri="{A12FA001-AC4F-418D-AE19-62706E023703}">
                      <ahyp:hlinkClr xmlns:ahyp="http://schemas.microsoft.com/office/drawing/2018/hyperlinkcolor" val="tx"/>
                    </a:ext>
                  </a:extLst>
                </a:hlinkClick>
              </a:rPr>
              <a:t>lgray@paulding.k12.ga.us</a:t>
            </a:r>
            <a:endParaRPr lang="en-US" sz="2400" dirty="0">
              <a:latin typeface="Century Gothic" panose="020B0502020202020204" pitchFamily="34" charset="0"/>
            </a:endParaRPr>
          </a:p>
          <a:p>
            <a:pPr marL="0" indent="0">
              <a:spcBef>
                <a:spcPts val="1000"/>
              </a:spcBef>
              <a:buSzPct val="80000"/>
              <a:buFont typeface="Wingdings 3" charset="2"/>
              <a:buChar char=""/>
            </a:pPr>
            <a:r>
              <a:rPr lang="en-US" sz="2400" dirty="0">
                <a:latin typeface="Century Gothic" panose="020B0502020202020204" pitchFamily="34" charset="0"/>
              </a:rPr>
              <a:t>Family Nights will be held throughout the year.  More Information Coming Soon</a:t>
            </a:r>
            <a:r>
              <a:rPr lang="en-US" sz="2400" dirty="0"/>
              <a:t>!</a:t>
            </a:r>
          </a:p>
        </p:txBody>
      </p:sp>
      <p:sp>
        <p:nvSpPr>
          <p:cNvPr id="125"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472678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3159" y="4487332"/>
            <a:ext cx="6400800" cy="1507067"/>
          </a:xfrm>
        </p:spPr>
        <p:txBody>
          <a:bodyPr vert="horz" lIns="91440" tIns="45720" rIns="91440" bIns="45720" rtlCol="0" anchor="ctr">
            <a:normAutofit/>
          </a:bodyPr>
          <a:lstStyle/>
          <a:p>
            <a:pPr algn="ctr"/>
            <a:r>
              <a:rPr lang="en-US" sz="3600" dirty="0">
                <a:effectLst>
                  <a:outerShdw blurRad="38100" dist="38100" dir="2700000" algn="tl">
                    <a:srgbClr val="000000">
                      <a:alpha val="43137"/>
                    </a:srgbClr>
                  </a:outerShdw>
                </a:effectLst>
                <a:latin typeface="Century Gothic" panose="020B0502020202020204" pitchFamily="34" charset="0"/>
              </a:rPr>
              <a:t>Keep up the Good Work…</a:t>
            </a:r>
          </a:p>
        </p:txBody>
      </p:sp>
      <p:sp>
        <p:nvSpPr>
          <p:cNvPr id="4" name="TextBox 3">
            <a:extLst>
              <a:ext uri="{FF2B5EF4-FFF2-40B4-BE49-F238E27FC236}">
                <a16:creationId xmlns:a16="http://schemas.microsoft.com/office/drawing/2014/main" id="{F2FFDE10-82B7-4D68-B38A-82EA19B383D8}"/>
              </a:ext>
            </a:extLst>
          </p:cNvPr>
          <p:cNvSpPr txBox="1"/>
          <p:nvPr/>
        </p:nvSpPr>
        <p:spPr>
          <a:xfrm>
            <a:off x="4143220" y="941710"/>
            <a:ext cx="3314378" cy="3575884"/>
          </a:xfrm>
          <a:prstGeom prst="rect">
            <a:avLst/>
          </a:prstGeom>
        </p:spPr>
        <p:txBody>
          <a:bodyPr vert="horz" lIns="91440" tIns="45720" rIns="91440" bIns="45720" rtlCol="0" anchor="ctr">
            <a:noAutofit/>
          </a:bodyPr>
          <a:lstStyle/>
          <a:p>
            <a:pPr marL="285750" indent="-285750">
              <a:spcBef>
                <a:spcPct val="20000"/>
              </a:spcBef>
              <a:spcAft>
                <a:spcPts val="600"/>
              </a:spcAft>
              <a:buClr>
                <a:schemeClr val="tx1"/>
              </a:buClr>
              <a:buSzPct val="80000"/>
              <a:buFont typeface="Wingdings 3" panose="05040102010807070707" pitchFamily="18" charset="2"/>
              <a:buChar char=""/>
            </a:pPr>
            <a:r>
              <a:rPr lang="en-US" sz="2000" dirty="0">
                <a:latin typeface="Century Gothic" panose="020B0502020202020204" pitchFamily="34" charset="0"/>
              </a:rPr>
              <a:t>Keep a check on newsletters.</a:t>
            </a:r>
          </a:p>
          <a:p>
            <a:pPr marL="285750" indent="-285750">
              <a:spcBef>
                <a:spcPct val="20000"/>
              </a:spcBef>
              <a:spcAft>
                <a:spcPts val="600"/>
              </a:spcAft>
              <a:buClr>
                <a:schemeClr val="tx1"/>
              </a:buClr>
              <a:buSzPct val="80000"/>
              <a:buFont typeface="Wingdings 3" panose="05040102010807070707" pitchFamily="18" charset="2"/>
              <a:buChar char=""/>
            </a:pPr>
            <a:r>
              <a:rPr lang="en-US" sz="2000" dirty="0">
                <a:latin typeface="Century Gothic" panose="020B0502020202020204" pitchFamily="34" charset="0"/>
              </a:rPr>
              <a:t>Make sure to check folders each night.</a:t>
            </a:r>
          </a:p>
          <a:p>
            <a:pPr marL="285750" indent="-285750">
              <a:spcBef>
                <a:spcPct val="20000"/>
              </a:spcBef>
              <a:spcAft>
                <a:spcPts val="600"/>
              </a:spcAft>
              <a:buClr>
                <a:schemeClr val="tx1"/>
              </a:buClr>
              <a:buSzPct val="80000"/>
              <a:buFont typeface="Wingdings 3" panose="05040102010807070707" pitchFamily="18" charset="2"/>
              <a:buChar char=""/>
            </a:pPr>
            <a:r>
              <a:rPr lang="en-US" sz="2000" dirty="0">
                <a:latin typeface="Century Gothic" panose="020B0502020202020204" pitchFamily="34" charset="0"/>
              </a:rPr>
              <a:t>Practice reading with your child for fluency and comprehension.</a:t>
            </a:r>
          </a:p>
          <a:p>
            <a:pPr marL="285750" indent="-285750">
              <a:spcBef>
                <a:spcPct val="20000"/>
              </a:spcBef>
              <a:spcAft>
                <a:spcPts val="600"/>
              </a:spcAft>
              <a:buClr>
                <a:schemeClr val="tx1"/>
              </a:buClr>
              <a:buSzPct val="80000"/>
              <a:buFont typeface="Wingdings 3" panose="05040102010807070707" pitchFamily="18" charset="2"/>
              <a:buChar char=""/>
            </a:pPr>
            <a:r>
              <a:rPr lang="en-US" sz="2000" dirty="0">
                <a:latin typeface="Century Gothic" panose="020B0502020202020204" pitchFamily="34" charset="0"/>
              </a:rPr>
              <a:t>Practice math facts.</a:t>
            </a:r>
          </a:p>
          <a:p>
            <a:pPr marL="285750" indent="-285750">
              <a:spcBef>
                <a:spcPct val="20000"/>
              </a:spcBef>
              <a:spcAft>
                <a:spcPts val="600"/>
              </a:spcAft>
              <a:buClr>
                <a:schemeClr val="tx1"/>
              </a:buClr>
              <a:buSzPct val="80000"/>
              <a:buFont typeface="Wingdings 3" panose="05040102010807070707" pitchFamily="18" charset="2"/>
              <a:buChar char=""/>
            </a:pPr>
            <a:r>
              <a:rPr lang="en-US" sz="2000" dirty="0">
                <a:latin typeface="Century Gothic" panose="020B0502020202020204" pitchFamily="34" charset="0"/>
              </a:rPr>
              <a:t>Work with your child on areas of need.</a:t>
            </a:r>
          </a:p>
        </p:txBody>
      </p:sp>
      <p:pic>
        <p:nvPicPr>
          <p:cNvPr id="6" name="Picture 5" descr="A logo for a school&#10;&#10;Description automatically generated">
            <a:extLst>
              <a:ext uri="{FF2B5EF4-FFF2-40B4-BE49-F238E27FC236}">
                <a16:creationId xmlns:a16="http://schemas.microsoft.com/office/drawing/2014/main" id="{6B2C889E-0BEC-3AA5-EA36-872032265C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159" y="1174627"/>
            <a:ext cx="2891253" cy="2891253"/>
          </a:xfrm>
          <a:prstGeom prst="rect">
            <a:avLst/>
          </a:prstGeom>
        </p:spPr>
      </p:pic>
    </p:spTree>
    <p:extLst>
      <p:ext uri="{BB962C8B-B14F-4D97-AF65-F5344CB8AC3E}">
        <p14:creationId xmlns:p14="http://schemas.microsoft.com/office/powerpoint/2010/main" val="3514815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999" y="321937"/>
            <a:ext cx="4521201" cy="722951"/>
          </a:xfrm>
        </p:spPr>
        <p:txBody>
          <a:bodyPr>
            <a:normAutofit/>
          </a:bodyPr>
          <a:lstStyle/>
          <a:p>
            <a:pPr>
              <a:lnSpc>
                <a:spcPct val="90000"/>
              </a:lnSpc>
            </a:pPr>
            <a:r>
              <a:rPr lang="en-US" sz="4400" dirty="0">
                <a:effectLst>
                  <a:outerShdw blurRad="38100" dist="38100" dir="2700000" algn="tl">
                    <a:srgbClr val="000000">
                      <a:alpha val="43137"/>
                    </a:srgbClr>
                  </a:outerShdw>
                </a:effectLst>
                <a:latin typeface="Century Gothic" panose="020B0502020202020204" pitchFamily="34" charset="0"/>
                <a:ea typeface="Batang"/>
              </a:rPr>
              <a:t>Daily Schedule</a:t>
            </a:r>
            <a:endParaRPr lang="en-US" sz="4400" dirty="0">
              <a:effectLst>
                <a:outerShdw blurRad="38100" dist="38100" dir="2700000" algn="tl">
                  <a:srgbClr val="000000">
                    <a:alpha val="43137"/>
                  </a:srgbClr>
                </a:outerShdw>
              </a:effectLst>
              <a:latin typeface="Century Gothic" panose="020B0502020202020204" pitchFamily="34" charset="0"/>
              <a:ea typeface="Batang" panose="02030600000101010101" pitchFamily="18" charset="-127"/>
            </a:endParaRPr>
          </a:p>
        </p:txBody>
      </p:sp>
      <p:sp>
        <p:nvSpPr>
          <p:cNvPr id="4" name="TextBox 3">
            <a:extLst>
              <a:ext uri="{FF2B5EF4-FFF2-40B4-BE49-F238E27FC236}">
                <a16:creationId xmlns:a16="http://schemas.microsoft.com/office/drawing/2014/main" id="{428A319F-AD8E-F270-3B07-565A5BA072D4}"/>
              </a:ext>
            </a:extLst>
          </p:cNvPr>
          <p:cNvSpPr txBox="1"/>
          <p:nvPr/>
        </p:nvSpPr>
        <p:spPr>
          <a:xfrm>
            <a:off x="507999" y="1171497"/>
            <a:ext cx="4359423"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entury Gothic" panose="020B0502020202020204" pitchFamily="34" charset="0"/>
              </a:rPr>
              <a:t>Because 4</a:t>
            </a:r>
            <a:r>
              <a:rPr lang="en-US" sz="2400" baseline="30000" dirty="0">
                <a:latin typeface="Century Gothic" panose="020B0502020202020204" pitchFamily="34" charset="0"/>
              </a:rPr>
              <a:t>th</a:t>
            </a:r>
            <a:r>
              <a:rPr lang="en-US" sz="2400" dirty="0">
                <a:latin typeface="Century Gothic" panose="020B0502020202020204" pitchFamily="34" charset="0"/>
              </a:rPr>
              <a:t> grade is departmentalized this year, the students will be going to different teachers throughout the day for each subject area, so their schedules will vary. Students will keep a copy of their daily schedule in their folders. For specific questions about your child’s schedule, please contact his or her homeroom teacher.</a:t>
            </a:r>
          </a:p>
        </p:txBody>
      </p:sp>
      <p:pic>
        <p:nvPicPr>
          <p:cNvPr id="2050" name="Picture 2" descr="Clipart Preschool Daily Schedule | Free ...">
            <a:extLst>
              <a:ext uri="{FF2B5EF4-FFF2-40B4-BE49-F238E27FC236}">
                <a16:creationId xmlns:a16="http://schemas.microsoft.com/office/drawing/2014/main" id="{CC291349-3BCA-BEC2-B9D9-5E851909C0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3944" y="321937"/>
            <a:ext cx="2335664" cy="23670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592867D-EF4E-F8D6-D422-CFDADE621184}"/>
              </a:ext>
            </a:extLst>
          </p:cNvPr>
          <p:cNvSpPr txBox="1"/>
          <p:nvPr/>
        </p:nvSpPr>
        <p:spPr>
          <a:xfrm>
            <a:off x="5029200" y="3244334"/>
            <a:ext cx="3928820" cy="3416320"/>
          </a:xfrm>
          <a:prstGeom prst="rect">
            <a:avLst/>
          </a:prstGeom>
          <a:noFill/>
        </p:spPr>
        <p:txBody>
          <a:bodyPr wrap="square" rtlCol="0">
            <a:spAutoFit/>
          </a:bodyPr>
          <a:lstStyle/>
          <a:p>
            <a:r>
              <a:rPr lang="en-US" dirty="0"/>
              <a:t>Ashley Devan: </a:t>
            </a:r>
            <a:r>
              <a:rPr lang="en-US" dirty="0">
                <a:hlinkClick r:id="rId4"/>
              </a:rPr>
              <a:t>ashleyndevan61@paulding.k12.ga.usus</a:t>
            </a:r>
            <a:endParaRPr lang="en-US" dirty="0"/>
          </a:p>
          <a:p>
            <a:r>
              <a:rPr lang="en-US" dirty="0"/>
              <a:t>Beth Knott:</a:t>
            </a:r>
          </a:p>
          <a:p>
            <a:r>
              <a:rPr lang="en-US" dirty="0">
                <a:hlinkClick r:id="rId5"/>
              </a:rPr>
              <a:t>bknott@paulding.k12.ga.us</a:t>
            </a:r>
            <a:endParaRPr lang="en-US" dirty="0"/>
          </a:p>
          <a:p>
            <a:r>
              <a:rPr lang="en-US" dirty="0"/>
              <a:t>Lauren Nixon:</a:t>
            </a:r>
          </a:p>
          <a:p>
            <a:r>
              <a:rPr lang="en-US" dirty="0">
                <a:hlinkClick r:id="rId6"/>
              </a:rPr>
              <a:t>lnixon@paulding.k12.ga.us</a:t>
            </a:r>
            <a:endParaRPr lang="en-US" dirty="0"/>
          </a:p>
          <a:p>
            <a:r>
              <a:rPr lang="en-US" dirty="0"/>
              <a:t>Britnee Schoen:</a:t>
            </a:r>
          </a:p>
          <a:p>
            <a:r>
              <a:rPr lang="en-US" dirty="0">
                <a:hlinkClick r:id="rId7"/>
              </a:rPr>
              <a:t>bschoen@paulding.k12.ga.us</a:t>
            </a:r>
            <a:endParaRPr lang="en-US" dirty="0"/>
          </a:p>
          <a:p>
            <a:r>
              <a:rPr lang="en-US" dirty="0"/>
              <a:t>Jennie Wilson:</a:t>
            </a:r>
          </a:p>
          <a:p>
            <a:r>
              <a:rPr lang="en-US" dirty="0">
                <a:hlinkClick r:id="rId8"/>
              </a:rPr>
              <a:t>jdwilson@paulding.k12.ga.us</a:t>
            </a:r>
            <a:endParaRPr lang="en-US" dirty="0"/>
          </a:p>
          <a:p>
            <a:endParaRPr lang="en-US" dirty="0"/>
          </a:p>
        </p:txBody>
      </p:sp>
    </p:spTree>
    <p:extLst>
      <p:ext uri="{BB962C8B-B14F-4D97-AF65-F5344CB8AC3E}">
        <p14:creationId xmlns:p14="http://schemas.microsoft.com/office/powerpoint/2010/main" val="1645413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5C337B09-6D51-4EDC-80F2-1010B039D6F8}"/>
              </a:ext>
            </a:extLst>
          </p:cNvPr>
          <p:cNvSpPr>
            <a:spLocks noGrp="1"/>
          </p:cNvSpPr>
          <p:nvPr>
            <p:ph type="title"/>
          </p:nvPr>
        </p:nvSpPr>
        <p:spPr>
          <a:xfrm>
            <a:off x="508001" y="258828"/>
            <a:ext cx="4795520" cy="909711"/>
          </a:xfrm>
        </p:spPr>
        <p:txBody>
          <a:bodyPr vert="horz" lIns="91440" tIns="45720" rIns="91440" bIns="45720" rtlCol="0" anchor="t">
            <a:normAutofit/>
          </a:bodyPr>
          <a:lstStyle/>
          <a:p>
            <a:r>
              <a:rPr lang="en-US" altLang="en-US" sz="4400" dirty="0">
                <a:effectLst>
                  <a:outerShdw blurRad="38100" dist="38100" dir="2700000" algn="tl">
                    <a:srgbClr val="000000">
                      <a:alpha val="43137"/>
                    </a:srgbClr>
                  </a:outerShdw>
                </a:effectLst>
                <a:latin typeface="Century Gothic" panose="020B0502020202020204" pitchFamily="34" charset="0"/>
              </a:rPr>
              <a:t>Communication</a:t>
            </a:r>
          </a:p>
        </p:txBody>
      </p:sp>
      <p:pic>
        <p:nvPicPr>
          <p:cNvPr id="1028" name="Picture 4" descr="communication, communication devices">
            <a:extLst>
              <a:ext uri="{FF2B5EF4-FFF2-40B4-BE49-F238E27FC236}">
                <a16:creationId xmlns:a16="http://schemas.microsoft.com/office/drawing/2014/main" id="{DAB9E171-D0E9-149E-C696-4BE75872E8B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6955" y="1153750"/>
            <a:ext cx="3681113" cy="27220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81D4C69-B685-16FB-9CB1-AEF57F70AEC2}"/>
              </a:ext>
            </a:extLst>
          </p:cNvPr>
          <p:cNvSpPr txBox="1"/>
          <p:nvPr/>
        </p:nvSpPr>
        <p:spPr>
          <a:xfrm rot="20853035">
            <a:off x="3919304" y="1225997"/>
            <a:ext cx="3128657" cy="809796"/>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Autofit/>
          </a:bodyPr>
          <a:lstStyle/>
          <a:p>
            <a:pPr algn="ctr">
              <a:spcBef>
                <a:spcPts val="1000"/>
              </a:spcBef>
              <a:buClr>
                <a:schemeClr val="accent1"/>
              </a:buClr>
              <a:buSzPct val="80000"/>
            </a:pPr>
            <a:r>
              <a:rPr lang="en-US" sz="2400" b="1" dirty="0">
                <a:solidFill>
                  <a:schemeClr val="tx1">
                    <a:lumMod val="75000"/>
                    <a:lumOff val="25000"/>
                  </a:schemeClr>
                </a:solidFill>
                <a:latin typeface="Century Gothic" panose="020B0502020202020204" pitchFamily="34" charset="0"/>
              </a:rPr>
              <a:t> </a:t>
            </a:r>
            <a:r>
              <a:rPr lang="en-US" sz="2400" dirty="0">
                <a:solidFill>
                  <a:schemeClr val="bg2">
                    <a:lumMod val="25000"/>
                  </a:schemeClr>
                </a:solidFill>
                <a:effectLst>
                  <a:outerShdw blurRad="38100" dist="38100" dir="2700000" algn="tl">
                    <a:srgbClr val="000000">
                      <a:alpha val="43137"/>
                    </a:srgbClr>
                  </a:outerShdw>
                </a:effectLst>
                <a:latin typeface="Century Gothic" panose="020B0502020202020204" pitchFamily="34" charset="0"/>
              </a:rPr>
              <a:t>4</a:t>
            </a:r>
            <a:r>
              <a:rPr lang="en-US" sz="2400" baseline="30000" dirty="0">
                <a:solidFill>
                  <a:schemeClr val="bg2">
                    <a:lumMod val="25000"/>
                  </a:schemeClr>
                </a:solidFill>
                <a:effectLst>
                  <a:outerShdw blurRad="38100" dist="38100" dir="2700000" algn="tl">
                    <a:srgbClr val="000000">
                      <a:alpha val="43137"/>
                    </a:srgbClr>
                  </a:outerShdw>
                </a:effectLst>
                <a:latin typeface="Century Gothic" panose="020B0502020202020204" pitchFamily="34" charset="0"/>
              </a:rPr>
              <a:t>th</a:t>
            </a:r>
            <a:r>
              <a:rPr lang="en-US" sz="2400" dirty="0">
                <a:solidFill>
                  <a:schemeClr val="bg2">
                    <a:lumMod val="25000"/>
                  </a:schemeClr>
                </a:solidFill>
                <a:effectLst>
                  <a:outerShdw blurRad="38100" dist="38100" dir="2700000" algn="tl">
                    <a:srgbClr val="000000">
                      <a:alpha val="43137"/>
                    </a:srgbClr>
                  </a:outerShdw>
                </a:effectLst>
                <a:latin typeface="Century Gothic" panose="020B0502020202020204" pitchFamily="34" charset="0"/>
              </a:rPr>
              <a:t> Grade Weekly Newsletter</a:t>
            </a:r>
          </a:p>
          <a:p>
            <a:pPr>
              <a:spcBef>
                <a:spcPts val="1000"/>
              </a:spcBef>
              <a:buClr>
                <a:schemeClr val="accent1"/>
              </a:buClr>
              <a:buSzPct val="80000"/>
              <a:buFont typeface="Wingdings 3" charset="2"/>
              <a:buChar char=""/>
            </a:pPr>
            <a:endParaRPr lang="en-US" sz="2400" b="1" dirty="0">
              <a:solidFill>
                <a:schemeClr val="tx1">
                  <a:lumMod val="75000"/>
                  <a:lumOff val="25000"/>
                </a:schemeClr>
              </a:solidFill>
              <a:latin typeface="Century Gothic" panose="020B0502020202020204" pitchFamily="34" charset="0"/>
            </a:endParaRPr>
          </a:p>
        </p:txBody>
      </p:sp>
      <p:sp>
        <p:nvSpPr>
          <p:cNvPr id="2" name="TextBox 1">
            <a:extLst>
              <a:ext uri="{FF2B5EF4-FFF2-40B4-BE49-F238E27FC236}">
                <a16:creationId xmlns:a16="http://schemas.microsoft.com/office/drawing/2014/main" id="{8889E937-B833-D39E-F0D5-E66338C8F544}"/>
              </a:ext>
            </a:extLst>
          </p:cNvPr>
          <p:cNvSpPr txBox="1"/>
          <p:nvPr/>
        </p:nvSpPr>
        <p:spPr>
          <a:xfrm>
            <a:off x="4519994" y="2776181"/>
            <a:ext cx="1927275" cy="461665"/>
          </a:xfrm>
          <a:prstGeom prst="rect">
            <a:avLst/>
          </a:prstGeom>
          <a:noFill/>
        </p:spPr>
        <p:txBody>
          <a:bodyPr wrap="square" rtlCol="0">
            <a:spAutoFit/>
          </a:bodyPr>
          <a:lstStyle/>
          <a:p>
            <a:r>
              <a:rPr lang="en-US" sz="2400" dirty="0">
                <a:solidFill>
                  <a:schemeClr val="bg2">
                    <a:lumMod val="25000"/>
                  </a:schemeClr>
                </a:solidFill>
                <a:effectLst>
                  <a:outerShdw blurRad="38100" dist="38100" dir="2700000" algn="tl">
                    <a:srgbClr val="000000">
                      <a:alpha val="43137"/>
                    </a:srgbClr>
                  </a:outerShdw>
                </a:effectLst>
                <a:latin typeface="Century Gothic" panose="020B0502020202020204" pitchFamily="34" charset="0"/>
              </a:rPr>
              <a:t>Class Dojo</a:t>
            </a:r>
          </a:p>
        </p:txBody>
      </p:sp>
      <p:sp>
        <p:nvSpPr>
          <p:cNvPr id="3" name="TextBox 2">
            <a:extLst>
              <a:ext uri="{FF2B5EF4-FFF2-40B4-BE49-F238E27FC236}">
                <a16:creationId xmlns:a16="http://schemas.microsoft.com/office/drawing/2014/main" id="{8AD42251-B54F-3ABA-42C5-D16BE5E3E347}"/>
              </a:ext>
            </a:extLst>
          </p:cNvPr>
          <p:cNvSpPr txBox="1"/>
          <p:nvPr/>
        </p:nvSpPr>
        <p:spPr>
          <a:xfrm rot="824117">
            <a:off x="6174402" y="2341983"/>
            <a:ext cx="1319324" cy="461665"/>
          </a:xfrm>
          <a:prstGeom prst="rect">
            <a:avLst/>
          </a:prstGeom>
          <a:noFill/>
        </p:spPr>
        <p:txBody>
          <a:bodyPr wrap="square" rtlCol="0">
            <a:spAutoFit/>
          </a:bodyPr>
          <a:lstStyle/>
          <a:p>
            <a:r>
              <a:rPr lang="en-US" sz="2400" dirty="0">
                <a:solidFill>
                  <a:schemeClr val="bg2">
                    <a:lumMod val="25000"/>
                  </a:schemeClr>
                </a:solidFill>
                <a:effectLst>
                  <a:outerShdw blurRad="38100" dist="38100" dir="2700000" algn="tl">
                    <a:srgbClr val="000000">
                      <a:alpha val="43137"/>
                    </a:srgbClr>
                  </a:outerShdw>
                </a:effectLst>
                <a:latin typeface="Century Gothic" panose="020B0502020202020204" pitchFamily="34" charset="0"/>
              </a:rPr>
              <a:t>E-mail</a:t>
            </a:r>
          </a:p>
        </p:txBody>
      </p:sp>
      <p:sp>
        <p:nvSpPr>
          <p:cNvPr id="4" name="TextBox 3">
            <a:extLst>
              <a:ext uri="{FF2B5EF4-FFF2-40B4-BE49-F238E27FC236}">
                <a16:creationId xmlns:a16="http://schemas.microsoft.com/office/drawing/2014/main" id="{65DE168D-7B4E-5C37-7173-A5BC9189B500}"/>
              </a:ext>
            </a:extLst>
          </p:cNvPr>
          <p:cNvSpPr txBox="1"/>
          <p:nvPr/>
        </p:nvSpPr>
        <p:spPr>
          <a:xfrm>
            <a:off x="379372" y="4019317"/>
            <a:ext cx="6719094" cy="2631490"/>
          </a:xfrm>
          <a:prstGeom prst="rect">
            <a:avLst/>
          </a:prstGeom>
          <a:noFill/>
        </p:spPr>
        <p:txBody>
          <a:bodyPr wrap="square" rtlCol="0">
            <a:spAutoFit/>
          </a:bodyPr>
          <a:lstStyle/>
          <a:p>
            <a:pPr>
              <a:spcAft>
                <a:spcPts val="600"/>
              </a:spcAft>
            </a:pPr>
            <a:r>
              <a:rPr lang="en-US" sz="2000" dirty="0">
                <a:latin typeface="Century Gothic" panose="020B0502020202020204" pitchFamily="34" charset="0"/>
              </a:rPr>
              <a:t>All of the 4</a:t>
            </a:r>
            <a:r>
              <a:rPr lang="en-US" sz="2000" baseline="30000" dirty="0">
                <a:latin typeface="Century Gothic" panose="020B0502020202020204" pitchFamily="34" charset="0"/>
              </a:rPr>
              <a:t>th</a:t>
            </a:r>
            <a:r>
              <a:rPr lang="en-US" sz="2000" dirty="0">
                <a:latin typeface="Century Gothic" panose="020B0502020202020204" pitchFamily="34" charset="0"/>
              </a:rPr>
              <a:t> grade teachers will use Class Dojo as our primary means of communicating with parents this year, so if you have not already signed up, please contact your homeroom teacher for instructions. </a:t>
            </a:r>
          </a:p>
          <a:p>
            <a:r>
              <a:rPr lang="en-US" sz="2000" dirty="0">
                <a:latin typeface="Century Gothic" panose="020B0502020202020204" pitchFamily="34" charset="0"/>
              </a:rPr>
              <a:t>In addition, we will send home a weekly or bi-weekly newsletter with important dates and upcoming events. Whole class communications may also be sent out via email. </a:t>
            </a:r>
          </a:p>
        </p:txBody>
      </p:sp>
    </p:spTree>
    <p:extLst>
      <p:ext uri="{BB962C8B-B14F-4D97-AF65-F5344CB8AC3E}">
        <p14:creationId xmlns:p14="http://schemas.microsoft.com/office/powerpoint/2010/main" val="4248030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0849B85B-09EF-4C2D-825E-9DBE9AA42E48}"/>
              </a:ext>
            </a:extLst>
          </p:cNvPr>
          <p:cNvSpPr>
            <a:spLocks noGrp="1"/>
          </p:cNvSpPr>
          <p:nvPr>
            <p:ph type="title"/>
          </p:nvPr>
        </p:nvSpPr>
        <p:spPr>
          <a:xfrm>
            <a:off x="597877" y="240482"/>
            <a:ext cx="3847514" cy="860474"/>
          </a:xfrm>
        </p:spPr>
        <p:txBody>
          <a:bodyPr>
            <a:normAutofit/>
          </a:bodyPr>
          <a:lstStyle/>
          <a:p>
            <a:pPr eaLnBrk="1" hangingPunct="1"/>
            <a:r>
              <a:rPr lang="en-US" altLang="en-US" sz="4800" dirty="0">
                <a:effectLst>
                  <a:outerShdw blurRad="38100" dist="38100" dir="2700000" algn="tl">
                    <a:srgbClr val="000000">
                      <a:alpha val="43137"/>
                    </a:srgbClr>
                  </a:outerShdw>
                </a:effectLst>
                <a:latin typeface="Century Gothic" panose="020B0502020202020204" pitchFamily="34" charset="0"/>
              </a:rPr>
              <a:t>Homework</a:t>
            </a:r>
          </a:p>
        </p:txBody>
      </p:sp>
      <p:sp>
        <p:nvSpPr>
          <p:cNvPr id="6147" name="Content Placeholder 2">
            <a:extLst>
              <a:ext uri="{FF2B5EF4-FFF2-40B4-BE49-F238E27FC236}">
                <a16:creationId xmlns:a16="http://schemas.microsoft.com/office/drawing/2014/main" id="{6648F108-8DA5-4801-B4D6-2A0A0AE958C9}"/>
              </a:ext>
            </a:extLst>
          </p:cNvPr>
          <p:cNvSpPr>
            <a:spLocks noGrp="1"/>
          </p:cNvSpPr>
          <p:nvPr>
            <p:ph idx="1"/>
          </p:nvPr>
        </p:nvSpPr>
        <p:spPr>
          <a:xfrm>
            <a:off x="290512" y="1189038"/>
            <a:ext cx="6934200" cy="5364162"/>
          </a:xfrm>
        </p:spPr>
        <p:txBody>
          <a:bodyPr vert="horz" lIns="91440" tIns="45720" rIns="91440" bIns="45720" rtlCol="0" anchor="t">
            <a:normAutofit/>
          </a:bodyPr>
          <a:lstStyle/>
          <a:p>
            <a:r>
              <a:rPr lang="en-US" altLang="en-US" sz="2300" dirty="0">
                <a:latin typeface="Century Gothic" panose="020B0502020202020204" pitchFamily="34" charset="0"/>
                <a:ea typeface="Cambria"/>
              </a:rPr>
              <a:t>This year, school administrators have decided to give students, and parents, a break from homework so that students can spend more time with family and doing extra-curricular activities.</a:t>
            </a:r>
          </a:p>
          <a:p>
            <a:r>
              <a:rPr lang="en-US" altLang="en-US" sz="2300" dirty="0">
                <a:latin typeface="Century Gothic" panose="020B0502020202020204" pitchFamily="34" charset="0"/>
                <a:ea typeface="Cambria"/>
              </a:rPr>
              <a:t>Therefore, students will have no required weekly homework, but we highly encourage students to spend at least 20 minutes reading as well as practicing multiplication and division facts each night. </a:t>
            </a:r>
          </a:p>
        </p:txBody>
      </p:sp>
      <p:pic>
        <p:nvPicPr>
          <p:cNvPr id="6148" name="Picture 2" descr="C:\Documents and Settings\lasmith\Local Settings\Temporary Internet Files\Content.IE5\NQ63LXSW\MC900366654[1].wmf">
            <a:extLst>
              <a:ext uri="{FF2B5EF4-FFF2-40B4-BE49-F238E27FC236}">
                <a16:creationId xmlns:a16="http://schemas.microsoft.com/office/drawing/2014/main" id="{745C2268-956D-441B-8720-38B4D7209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3222" y="152400"/>
            <a:ext cx="1528689" cy="131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280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5C337B09-6D51-4EDC-80F2-1010B039D6F8}"/>
              </a:ext>
            </a:extLst>
          </p:cNvPr>
          <p:cNvSpPr>
            <a:spLocks noGrp="1"/>
          </p:cNvSpPr>
          <p:nvPr>
            <p:ph type="title"/>
          </p:nvPr>
        </p:nvSpPr>
        <p:spPr>
          <a:xfrm>
            <a:off x="640081" y="250874"/>
            <a:ext cx="4649372" cy="838200"/>
          </a:xfrm>
        </p:spPr>
        <p:txBody>
          <a:bodyPr>
            <a:normAutofit/>
          </a:bodyPr>
          <a:lstStyle/>
          <a:p>
            <a:pPr eaLnBrk="1" hangingPunct="1"/>
            <a:r>
              <a:rPr lang="en-US" altLang="en-US" sz="4400" dirty="0">
                <a:effectLst>
                  <a:outerShdw blurRad="38100" dist="38100" dir="2700000" algn="tl">
                    <a:srgbClr val="000000">
                      <a:alpha val="43137"/>
                    </a:srgbClr>
                  </a:outerShdw>
                </a:effectLst>
                <a:latin typeface="Century Gothic" panose="020B0502020202020204" pitchFamily="34" charset="0"/>
              </a:rPr>
              <a:t>Daily Folders</a:t>
            </a:r>
          </a:p>
        </p:txBody>
      </p:sp>
      <p:sp>
        <p:nvSpPr>
          <p:cNvPr id="4099" name="Content Placeholder 2">
            <a:extLst>
              <a:ext uri="{FF2B5EF4-FFF2-40B4-BE49-F238E27FC236}">
                <a16:creationId xmlns:a16="http://schemas.microsoft.com/office/drawing/2014/main" id="{D750117D-7A8A-4CD2-931B-661548C93B57}"/>
              </a:ext>
            </a:extLst>
          </p:cNvPr>
          <p:cNvSpPr>
            <a:spLocks noGrp="1"/>
          </p:cNvSpPr>
          <p:nvPr>
            <p:ph idx="1"/>
          </p:nvPr>
        </p:nvSpPr>
        <p:spPr>
          <a:xfrm>
            <a:off x="270803" y="1257300"/>
            <a:ext cx="7010400" cy="4343400"/>
          </a:xfrm>
        </p:spPr>
        <p:txBody>
          <a:bodyPr vert="horz" lIns="91440" tIns="45720" rIns="91440" bIns="45720" rtlCol="0" anchor="t">
            <a:normAutofit fontScale="85000" lnSpcReduction="20000"/>
          </a:bodyPr>
          <a:lstStyle/>
          <a:p>
            <a:r>
              <a:rPr lang="en-US" altLang="en-US" sz="2600" dirty="0">
                <a:latin typeface="Century Gothic" panose="020B0502020202020204" pitchFamily="34" charset="0"/>
                <a:ea typeface="Cambria"/>
              </a:rPr>
              <a:t>The first day of school, we set up your child</a:t>
            </a:r>
            <a:r>
              <a:rPr lang="ja-JP" altLang="en-US" sz="2600" dirty="0">
                <a:latin typeface="Century Gothic" panose="020B0502020202020204" pitchFamily="34" charset="0"/>
                <a:ea typeface="メイリオ"/>
              </a:rPr>
              <a:t>’</a:t>
            </a:r>
            <a:r>
              <a:rPr lang="en-US" altLang="ja-JP" sz="2600" dirty="0">
                <a:latin typeface="Century Gothic" panose="020B0502020202020204" pitchFamily="34" charset="0"/>
                <a:ea typeface="メイリオ"/>
              </a:rPr>
              <a:t>s folder for a successful year. In the folder you will find a monthly calendar and the weekly newsletter.  Parents please initial next to your child's color each day.</a:t>
            </a:r>
          </a:p>
          <a:p>
            <a:r>
              <a:rPr lang="en-US" altLang="en-US" sz="2600" dirty="0">
                <a:latin typeface="Century Gothic" panose="020B0502020202020204" pitchFamily="34" charset="0"/>
                <a:ea typeface="Cambria"/>
              </a:rPr>
              <a:t>We try to remind the students to keep their take home folders neat and organized. </a:t>
            </a:r>
          </a:p>
          <a:p>
            <a:r>
              <a:rPr lang="en-US" altLang="en-US" sz="2600" dirty="0">
                <a:latin typeface="Century Gothic" panose="020B0502020202020204" pitchFamily="34" charset="0"/>
                <a:ea typeface="Cambria"/>
              </a:rPr>
              <a:t>Throughout the week, please make sure your child has cleaned out his/her folder of any loose papers. This will help to keep them clean and organized. </a:t>
            </a:r>
          </a:p>
          <a:p>
            <a:r>
              <a:rPr lang="en-US" altLang="en-US" sz="2600" dirty="0">
                <a:latin typeface="Century Gothic" panose="020B0502020202020204" pitchFamily="34" charset="0"/>
                <a:ea typeface="Cambria"/>
              </a:rPr>
              <a:t>Please check your child’s folder EVERY night for important papers and notes.  Please initial the calendar nightly if possible. </a:t>
            </a:r>
          </a:p>
        </p:txBody>
      </p:sp>
      <p:pic>
        <p:nvPicPr>
          <p:cNvPr id="3074" name="Picture 2" descr="Free Letter Folder Cliparts, Download ...">
            <a:extLst>
              <a:ext uri="{FF2B5EF4-FFF2-40B4-BE49-F238E27FC236}">
                <a16:creationId xmlns:a16="http://schemas.microsoft.com/office/drawing/2014/main" id="{9036E5C0-3C03-F8F9-D265-0484DC3019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223217"/>
            <a:ext cx="2174726" cy="1441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306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48F69D7B-8FAB-468C-8226-BA4696DFE9D3}"/>
              </a:ext>
            </a:extLst>
          </p:cNvPr>
          <p:cNvSpPr>
            <a:spLocks noGrp="1"/>
          </p:cNvSpPr>
          <p:nvPr>
            <p:ph type="title"/>
          </p:nvPr>
        </p:nvSpPr>
        <p:spPr>
          <a:xfrm>
            <a:off x="288388" y="274320"/>
            <a:ext cx="5873261" cy="794825"/>
          </a:xfrm>
        </p:spPr>
        <p:txBody>
          <a:bodyPr>
            <a:normAutofit fontScale="90000"/>
          </a:bodyPr>
          <a:lstStyle/>
          <a:p>
            <a:pPr eaLnBrk="1" hangingPunct="1"/>
            <a:r>
              <a:rPr lang="en-US" altLang="en-US" sz="4800" dirty="0">
                <a:effectLst>
                  <a:outerShdw blurRad="38100" dist="38100" dir="2700000" algn="tl">
                    <a:srgbClr val="000000">
                      <a:alpha val="43137"/>
                    </a:srgbClr>
                  </a:outerShdw>
                </a:effectLst>
                <a:latin typeface="Century Gothic" panose="020B0502020202020204" pitchFamily="34" charset="0"/>
              </a:rPr>
              <a:t>Wednesday Folder</a:t>
            </a:r>
          </a:p>
        </p:txBody>
      </p:sp>
      <p:sp>
        <p:nvSpPr>
          <p:cNvPr id="7171" name="Content Placeholder 2">
            <a:extLst>
              <a:ext uri="{FF2B5EF4-FFF2-40B4-BE49-F238E27FC236}">
                <a16:creationId xmlns:a16="http://schemas.microsoft.com/office/drawing/2014/main" id="{DEC1C7F9-DE99-471C-96F0-F4A8AA7EDA33}"/>
              </a:ext>
            </a:extLst>
          </p:cNvPr>
          <p:cNvSpPr>
            <a:spLocks noGrp="1"/>
          </p:cNvSpPr>
          <p:nvPr>
            <p:ph idx="1"/>
          </p:nvPr>
        </p:nvSpPr>
        <p:spPr>
          <a:xfrm>
            <a:off x="2026695" y="1252024"/>
            <a:ext cx="5261316" cy="5331656"/>
          </a:xfrm>
        </p:spPr>
        <p:txBody>
          <a:bodyPr>
            <a:normAutofit/>
          </a:bodyPr>
          <a:lstStyle/>
          <a:p>
            <a:pPr eaLnBrk="1" hangingPunct="1">
              <a:lnSpc>
                <a:spcPct val="90000"/>
              </a:lnSpc>
            </a:pPr>
            <a:r>
              <a:rPr lang="en-US" altLang="en-US" sz="2200" dirty="0">
                <a:latin typeface="Century Gothic" panose="020B0502020202020204" pitchFamily="34" charset="0"/>
              </a:rPr>
              <a:t>Every Wednesday, your child will be sent home with a blue folder. In this folder, you will find your child</a:t>
            </a:r>
            <a:r>
              <a:rPr lang="ja-JP" altLang="en-US" sz="2200" dirty="0">
                <a:latin typeface="Century Gothic" panose="020B0502020202020204" pitchFamily="34" charset="0"/>
              </a:rPr>
              <a:t>’</a:t>
            </a:r>
            <a:r>
              <a:rPr lang="en-US" altLang="ja-JP" sz="2200" dirty="0">
                <a:latin typeface="Century Gothic" panose="020B0502020202020204" pitchFamily="34" charset="0"/>
              </a:rPr>
              <a:t>s work from the week, as well as important notes/flyers. </a:t>
            </a:r>
          </a:p>
          <a:p>
            <a:pPr eaLnBrk="1" hangingPunct="1">
              <a:lnSpc>
                <a:spcPct val="90000"/>
              </a:lnSpc>
            </a:pPr>
            <a:r>
              <a:rPr lang="en-US" altLang="en-US" sz="2200" dirty="0">
                <a:latin typeface="Century Gothic" panose="020B0502020202020204" pitchFamily="34" charset="0"/>
              </a:rPr>
              <a:t>Please make sure you look at all the papers, take them out, and sign the page on the front cover next to the correct date. This lets us know you have received the folder and viewed its contents. Any forms that need to be signed and returned may be returned in the folder. </a:t>
            </a:r>
            <a:endParaRPr lang="en-US" altLang="ja-JP" sz="2200" dirty="0">
              <a:latin typeface="Century Gothic" panose="020B0502020202020204" pitchFamily="34" charset="0"/>
            </a:endParaRPr>
          </a:p>
          <a:p>
            <a:pPr eaLnBrk="1" hangingPunct="1">
              <a:lnSpc>
                <a:spcPct val="90000"/>
              </a:lnSpc>
            </a:pPr>
            <a:r>
              <a:rPr lang="en-US" altLang="ja-JP" sz="2200" dirty="0">
                <a:latin typeface="Century Gothic" panose="020B0502020202020204" pitchFamily="34" charset="0"/>
              </a:rPr>
              <a:t>Please return the next day if possible.</a:t>
            </a:r>
          </a:p>
        </p:txBody>
      </p:sp>
      <p:pic>
        <p:nvPicPr>
          <p:cNvPr id="4098" name="Picture 2" descr="Free folder Clipart Images | FreeImages">
            <a:extLst>
              <a:ext uri="{FF2B5EF4-FFF2-40B4-BE49-F238E27FC236}">
                <a16:creationId xmlns:a16="http://schemas.microsoft.com/office/drawing/2014/main" id="{1D3798BA-0B59-EB31-1E0D-2A1A472451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388550">
            <a:off x="419829" y="1437727"/>
            <a:ext cx="1366939" cy="1633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516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F206B7F-79BC-4C02-99CE-DAD944F96A9D}"/>
              </a:ext>
            </a:extLst>
          </p:cNvPr>
          <p:cNvSpPr>
            <a:spLocks noGrp="1"/>
          </p:cNvSpPr>
          <p:nvPr>
            <p:ph type="title"/>
          </p:nvPr>
        </p:nvSpPr>
        <p:spPr>
          <a:xfrm>
            <a:off x="513471" y="174357"/>
            <a:ext cx="3270738" cy="884237"/>
          </a:xfrm>
        </p:spPr>
        <p:txBody>
          <a:bodyPr>
            <a:normAutofit/>
          </a:bodyPr>
          <a:lstStyle/>
          <a:p>
            <a:pPr eaLnBrk="1" hangingPunct="1"/>
            <a:r>
              <a:rPr lang="en-US" altLang="en-US" sz="4800" dirty="0">
                <a:effectLst>
                  <a:outerShdw blurRad="38100" dist="38100" dir="2700000" algn="tl">
                    <a:srgbClr val="000000">
                      <a:alpha val="43137"/>
                    </a:srgbClr>
                  </a:outerShdw>
                </a:effectLst>
                <a:latin typeface="Century Gothic" panose="020B0502020202020204" pitchFamily="34" charset="0"/>
              </a:rPr>
              <a:t>Snacks</a:t>
            </a:r>
          </a:p>
        </p:txBody>
      </p:sp>
      <p:sp>
        <p:nvSpPr>
          <p:cNvPr id="8195" name="Content Placeholder 2">
            <a:extLst>
              <a:ext uri="{FF2B5EF4-FFF2-40B4-BE49-F238E27FC236}">
                <a16:creationId xmlns:a16="http://schemas.microsoft.com/office/drawing/2014/main" id="{F518D5A8-AB6F-4DCA-BDE3-E5258499948A}"/>
              </a:ext>
            </a:extLst>
          </p:cNvPr>
          <p:cNvSpPr>
            <a:spLocks noGrp="1"/>
          </p:cNvSpPr>
          <p:nvPr>
            <p:ph idx="1"/>
          </p:nvPr>
        </p:nvSpPr>
        <p:spPr>
          <a:xfrm>
            <a:off x="76199" y="1143000"/>
            <a:ext cx="7210865" cy="4754563"/>
          </a:xfrm>
        </p:spPr>
        <p:txBody>
          <a:bodyPr vert="horz" lIns="91440" tIns="45720" rIns="91440" bIns="45720" rtlCol="0" anchor="t">
            <a:normAutofit/>
          </a:bodyPr>
          <a:lstStyle/>
          <a:p>
            <a:r>
              <a:rPr lang="en-US" altLang="en-US" sz="2400" dirty="0">
                <a:latin typeface="Century Gothic" panose="020B0502020202020204" pitchFamily="34" charset="0"/>
                <a:ea typeface="Cambria"/>
              </a:rPr>
              <a:t>Because our lunch is so early this year, we will have a snack time each afternoon. </a:t>
            </a:r>
            <a:r>
              <a:rPr lang="en-US" altLang="ja-JP" sz="2400" dirty="0">
                <a:latin typeface="Century Gothic" panose="020B0502020202020204" pitchFamily="34" charset="0"/>
                <a:ea typeface="メイリオ"/>
              </a:rPr>
              <a:t>Please send in a healthy snack for your child. They will not be allowed to eat candy as a snack! </a:t>
            </a:r>
            <a:endParaRPr lang="en-US" altLang="ja-JP" sz="2400" dirty="0">
              <a:latin typeface="Century Gothic" panose="020B0502020202020204" pitchFamily="34" charset="0"/>
            </a:endParaRPr>
          </a:p>
          <a:p>
            <a:r>
              <a:rPr lang="en-US" altLang="en-US" sz="2400" dirty="0">
                <a:latin typeface="Century Gothic" panose="020B0502020202020204" pitchFamily="34" charset="0"/>
                <a:ea typeface="Cambria"/>
              </a:rPr>
              <a:t>If you would like to donate individually wrapped snacks to the class, you may do so.</a:t>
            </a:r>
          </a:p>
          <a:p>
            <a:r>
              <a:rPr lang="en-US" altLang="en-US" sz="2400" dirty="0">
                <a:latin typeface="Century Gothic" panose="020B0502020202020204" pitchFamily="34" charset="0"/>
                <a:ea typeface="Cambria"/>
              </a:rPr>
              <a:t>For birthdays, your child may bring in a treat to share with the entire class. This may include, cupcakes, cookies, etc. Remember, only store bought please. No homemade goodies. </a:t>
            </a:r>
          </a:p>
        </p:txBody>
      </p:sp>
      <p:pic>
        <p:nvPicPr>
          <p:cNvPr id="8196" name="Picture 2" descr="C:\Documents and Settings\lasmith\Local Settings\Temporary Internet Files\Content.IE5\D4UHD0XE\MC900264300[1].wmf">
            <a:extLst>
              <a:ext uri="{FF2B5EF4-FFF2-40B4-BE49-F238E27FC236}">
                <a16:creationId xmlns:a16="http://schemas.microsoft.com/office/drawing/2014/main" id="{DD9873F6-4CCB-46A3-BB88-F6111C50B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4663" y="4876800"/>
            <a:ext cx="20145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7681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6"/>
        <p:cNvGrpSpPr/>
        <p:nvPr/>
      </p:nvGrpSpPr>
      <p:grpSpPr>
        <a:xfrm>
          <a:off x="0" y="0"/>
          <a:ext cx="0" cy="0"/>
          <a:chOff x="0" y="0"/>
          <a:chExt cx="0" cy="0"/>
        </a:xfrm>
      </p:grpSpPr>
      <p:grpSp>
        <p:nvGrpSpPr>
          <p:cNvPr id="133" name="Group 132">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34" name="Straight Connector 133">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6"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7"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8" name="Isosceles Triangle 137">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9"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0"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1"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2" name="Isosceles Triangle 141">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3" name="Isosceles Triangle 142">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145" name="Rectangle 144">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Google Shape;127;p23"/>
          <p:cNvSpPr txBox="1">
            <a:spLocks noGrp="1"/>
          </p:cNvSpPr>
          <p:nvPr>
            <p:ph type="title"/>
          </p:nvPr>
        </p:nvSpPr>
        <p:spPr>
          <a:xfrm>
            <a:off x="538255" y="179791"/>
            <a:ext cx="5371808" cy="769034"/>
          </a:xfrm>
          <a:prstGeom prst="rect">
            <a:avLst/>
          </a:prstGeom>
        </p:spPr>
        <p:txBody>
          <a:bodyPr spcFirstLastPara="1" vert="horz" lIns="91440" tIns="45720" rIns="91440" bIns="45720" rtlCol="0" anchor="t" anchorCtr="0">
            <a:normAutofit/>
          </a:bodyPr>
          <a:lstStyle/>
          <a:p>
            <a:pPr>
              <a:spcBef>
                <a:spcPct val="0"/>
              </a:spcBef>
            </a:pPr>
            <a:r>
              <a:rPr lang="en-US" sz="4000" dirty="0">
                <a:effectLst>
                  <a:outerShdw blurRad="38100" dist="38100" dir="2700000" algn="tl">
                    <a:srgbClr val="000000">
                      <a:alpha val="43137"/>
                    </a:srgbClr>
                  </a:outerShdw>
                </a:effectLst>
                <a:latin typeface="Century Gothic" panose="020B0502020202020204" pitchFamily="34" charset="0"/>
              </a:rPr>
              <a:t>Absences &amp; Tardies</a:t>
            </a:r>
          </a:p>
        </p:txBody>
      </p:sp>
      <p:sp>
        <p:nvSpPr>
          <p:cNvPr id="147" name="Isosceles Triangle 146">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9" name="Isosceles Triangle 148">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51" name="Straight Connector 150">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28" name="Google Shape;128;p23"/>
          <p:cNvSpPr txBox="1">
            <a:spLocks noGrp="1"/>
          </p:cNvSpPr>
          <p:nvPr>
            <p:ph type="body" idx="1"/>
          </p:nvPr>
        </p:nvSpPr>
        <p:spPr>
          <a:xfrm>
            <a:off x="95404" y="763948"/>
            <a:ext cx="7492438" cy="4444259"/>
          </a:xfrm>
          <a:prstGeom prst="rect">
            <a:avLst/>
          </a:prstGeom>
        </p:spPr>
        <p:txBody>
          <a:bodyPr spcFirstLastPara="1" vert="horz" lIns="91440" tIns="45720" rIns="91440" bIns="45720" rtlCol="0" anchorCtr="0">
            <a:normAutofit/>
          </a:bodyPr>
          <a:lstStyle/>
          <a:p>
            <a:pPr>
              <a:spcBef>
                <a:spcPts val="1000"/>
              </a:spcBef>
              <a:buSzPct val="80000"/>
              <a:buFont typeface="Wingdings 3" charset="2"/>
              <a:buChar char=""/>
            </a:pPr>
            <a:r>
              <a:rPr lang="en-US" sz="2200" dirty="0">
                <a:latin typeface="Century Gothic" panose="020B0502020202020204" pitchFamily="34" charset="0"/>
              </a:rPr>
              <a:t>We know that children get sick.  If your child misses a day of school, you </a:t>
            </a:r>
            <a:r>
              <a:rPr lang="en-US" sz="2200" i="1" u="sng" dirty="0">
                <a:latin typeface="Century Gothic" panose="020B0502020202020204" pitchFamily="34" charset="0"/>
              </a:rPr>
              <a:t>must</a:t>
            </a:r>
            <a:r>
              <a:rPr lang="en-US" sz="2200" dirty="0">
                <a:latin typeface="Century Gothic" panose="020B0502020202020204" pitchFamily="34" charset="0"/>
              </a:rPr>
              <a:t> send in either a parent note or doctor’s note for the absence to be excused. </a:t>
            </a:r>
          </a:p>
          <a:p>
            <a:pPr>
              <a:spcBef>
                <a:spcPts val="1000"/>
              </a:spcBef>
              <a:buSzPct val="80000"/>
              <a:buFont typeface="Wingdings 3" charset="2"/>
              <a:buChar char=""/>
            </a:pPr>
            <a:r>
              <a:rPr lang="en-US" sz="2200" dirty="0">
                <a:latin typeface="Century Gothic" panose="020B0502020202020204" pitchFamily="34" charset="0"/>
              </a:rPr>
              <a:t>You are allowed 3 parent notes per semester.</a:t>
            </a:r>
          </a:p>
          <a:p>
            <a:pPr>
              <a:spcBef>
                <a:spcPts val="1000"/>
              </a:spcBef>
              <a:buSzPct val="80000"/>
              <a:buFont typeface="Wingdings 3" charset="2"/>
              <a:buChar char=""/>
            </a:pPr>
            <a:r>
              <a:rPr lang="en-US" sz="2200" dirty="0">
                <a:latin typeface="Century Gothic" panose="020B0502020202020204" pitchFamily="34" charset="0"/>
              </a:rPr>
              <a:t>We will contact you on the third unexcused absence.</a:t>
            </a:r>
          </a:p>
          <a:p>
            <a:pPr>
              <a:spcBef>
                <a:spcPts val="1000"/>
              </a:spcBef>
              <a:buSzPct val="80000"/>
              <a:buFont typeface="Wingdings 3" charset="2"/>
              <a:buChar char=""/>
            </a:pPr>
            <a:r>
              <a:rPr lang="en-US" sz="2200" dirty="0">
                <a:latin typeface="Century Gothic" panose="020B0502020202020204" pitchFamily="34" charset="0"/>
              </a:rPr>
              <a:t>Students are considered tardy if they are not in the classroom at 8:00 am.</a:t>
            </a:r>
          </a:p>
        </p:txBody>
      </p:sp>
      <p:sp>
        <p:nvSpPr>
          <p:cNvPr id="155"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146" name="Picture 2" descr="Sick Stock Illustrations – 269,424 Sick ...">
            <a:extLst>
              <a:ext uri="{FF2B5EF4-FFF2-40B4-BE49-F238E27FC236}">
                <a16:creationId xmlns:a16="http://schemas.microsoft.com/office/drawing/2014/main" id="{80515842-C603-BC2A-F659-9E9D908B2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484" y="4514311"/>
            <a:ext cx="2473026" cy="2163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14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B94DE848-0250-431E-A7E4-42995B8FA540}"/>
              </a:ext>
            </a:extLst>
          </p:cNvPr>
          <p:cNvSpPr>
            <a:spLocks noGrp="1"/>
          </p:cNvSpPr>
          <p:nvPr>
            <p:ph type="title"/>
          </p:nvPr>
        </p:nvSpPr>
        <p:spPr>
          <a:xfrm>
            <a:off x="609600" y="267417"/>
            <a:ext cx="4665785" cy="957602"/>
          </a:xfrm>
        </p:spPr>
        <p:txBody>
          <a:bodyPr>
            <a:normAutofit/>
          </a:bodyPr>
          <a:lstStyle/>
          <a:p>
            <a:pPr eaLnBrk="1" hangingPunct="1"/>
            <a:r>
              <a:rPr lang="en-US" altLang="en-US" sz="4400" dirty="0">
                <a:effectLst>
                  <a:outerShdw blurRad="38100" dist="38100" dir="2700000" algn="tl">
                    <a:srgbClr val="000000">
                      <a:alpha val="43137"/>
                    </a:srgbClr>
                  </a:outerShdw>
                </a:effectLst>
                <a:latin typeface="Century Gothic" panose="020B0502020202020204" pitchFamily="34" charset="0"/>
              </a:rPr>
              <a:t>Transportation</a:t>
            </a:r>
          </a:p>
        </p:txBody>
      </p:sp>
      <p:sp>
        <p:nvSpPr>
          <p:cNvPr id="9219" name="Content Placeholder 2">
            <a:extLst>
              <a:ext uri="{FF2B5EF4-FFF2-40B4-BE49-F238E27FC236}">
                <a16:creationId xmlns:a16="http://schemas.microsoft.com/office/drawing/2014/main" id="{020D6A4D-EFF6-4539-AD5D-C157A7C38954}"/>
              </a:ext>
            </a:extLst>
          </p:cNvPr>
          <p:cNvSpPr>
            <a:spLocks noGrp="1"/>
          </p:cNvSpPr>
          <p:nvPr>
            <p:ph idx="1"/>
          </p:nvPr>
        </p:nvSpPr>
        <p:spPr>
          <a:xfrm>
            <a:off x="282893" y="1225019"/>
            <a:ext cx="6793155" cy="3880773"/>
          </a:xfrm>
        </p:spPr>
        <p:txBody>
          <a:bodyPr vert="horz" lIns="91440" tIns="45720" rIns="91440" bIns="45720" rtlCol="0" anchor="t">
            <a:normAutofit fontScale="92500" lnSpcReduction="20000"/>
          </a:bodyPr>
          <a:lstStyle/>
          <a:p>
            <a:r>
              <a:rPr lang="en-US" sz="2800" dirty="0">
                <a:solidFill>
                  <a:schemeClr val="tx1"/>
                </a:solidFill>
                <a:latin typeface="Century Gothic" panose="020B0502020202020204" pitchFamily="34" charset="0"/>
                <a:ea typeface="+mn-lt"/>
                <a:cs typeface="+mn-lt"/>
              </a:rPr>
              <a:t>We are unable to take a student’s word for a transportation change.</a:t>
            </a:r>
            <a:endParaRPr lang="en-US" sz="2800" dirty="0">
              <a:solidFill>
                <a:schemeClr val="tx1"/>
              </a:solidFill>
              <a:latin typeface="Century Gothic" panose="020B0502020202020204" pitchFamily="34" charset="0"/>
            </a:endParaRPr>
          </a:p>
          <a:p>
            <a:r>
              <a:rPr lang="en-US" sz="2800" dirty="0">
                <a:solidFill>
                  <a:schemeClr val="tx1"/>
                </a:solidFill>
                <a:latin typeface="Century Gothic" panose="020B0502020202020204" pitchFamily="34" charset="0"/>
                <a:ea typeface="+mn-lt"/>
                <a:cs typeface="+mn-lt"/>
              </a:rPr>
              <a:t>Communicate in a written note if your child will go home differently than what they normally do.  Please sign and date the note so we know you sent it.  </a:t>
            </a:r>
          </a:p>
          <a:p>
            <a:r>
              <a:rPr lang="en-US" sz="2800" dirty="0">
                <a:solidFill>
                  <a:schemeClr val="tx1"/>
                </a:solidFill>
                <a:latin typeface="Century Gothic" panose="020B0502020202020204" pitchFamily="34" charset="0"/>
                <a:ea typeface="+mn-lt"/>
                <a:cs typeface="+mn-lt"/>
              </a:rPr>
              <a:t>Teachers can not accept transportation changes via email, or Class Dojo</a:t>
            </a:r>
            <a:r>
              <a:rPr lang="en-US" sz="2800" b="1" dirty="0">
                <a:solidFill>
                  <a:srgbClr val="737373"/>
                </a:solidFill>
                <a:ea typeface="+mn-lt"/>
                <a:cs typeface="+mn-lt"/>
              </a:rPr>
              <a:t>.</a:t>
            </a:r>
          </a:p>
          <a:p>
            <a:endParaRPr lang="en-US" altLang="en-US" sz="2800" dirty="0">
              <a:latin typeface="Cambria" panose="02040503050406030204" pitchFamily="18" charset="0"/>
              <a:ea typeface="Cambria"/>
            </a:endParaRPr>
          </a:p>
        </p:txBody>
      </p:sp>
      <p:pic>
        <p:nvPicPr>
          <p:cNvPr id="9220" name="Picture 2" descr="C:\Program Files\Microsoft Office\MEDIA\CAGCAT10\j0183328.wmf">
            <a:extLst>
              <a:ext uri="{FF2B5EF4-FFF2-40B4-BE49-F238E27FC236}">
                <a16:creationId xmlns:a16="http://schemas.microsoft.com/office/drawing/2014/main" id="{D4A6F8F4-02A5-4E85-93BE-504F87D3D3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4874" y="4560015"/>
            <a:ext cx="2021022" cy="2030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273015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27</TotalTime>
  <Words>1319</Words>
  <Application>Microsoft Office PowerPoint</Application>
  <PresentationFormat>On-screen Show (4:3)</PresentationFormat>
  <Paragraphs>105</Paragraphs>
  <Slides>18</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Algerian</vt:lpstr>
      <vt:lpstr>Arial</vt:lpstr>
      <vt:lpstr>Arial Narrow</vt:lpstr>
      <vt:lpstr>Calibri</vt:lpstr>
      <vt:lpstr>Cambria</vt:lpstr>
      <vt:lpstr>Century Gothic</vt:lpstr>
      <vt:lpstr>Georgia</vt:lpstr>
      <vt:lpstr>Script MT Bold</vt:lpstr>
      <vt:lpstr>Trebuchet MS</vt:lpstr>
      <vt:lpstr>Wingdings 3</vt:lpstr>
      <vt:lpstr>Facet</vt:lpstr>
      <vt:lpstr>PowerPoint Presentation</vt:lpstr>
      <vt:lpstr>Daily Schedule</vt:lpstr>
      <vt:lpstr>Communication</vt:lpstr>
      <vt:lpstr>Homework</vt:lpstr>
      <vt:lpstr>Daily Folders</vt:lpstr>
      <vt:lpstr>Wednesday Folder</vt:lpstr>
      <vt:lpstr>Snacks</vt:lpstr>
      <vt:lpstr>Absences &amp; Tardies</vt:lpstr>
      <vt:lpstr>Transportation</vt:lpstr>
      <vt:lpstr>PowerPoint Presentation</vt:lpstr>
      <vt:lpstr>PowerPoint Presentation</vt:lpstr>
      <vt:lpstr>What is DI and where should my child be at the end of the year?</vt:lpstr>
      <vt:lpstr>What is reading fluency?</vt:lpstr>
      <vt:lpstr>4th Grade End of Year Goals</vt:lpstr>
      <vt:lpstr>Access to Grades</vt:lpstr>
      <vt:lpstr>Ga Milestones Assessment</vt:lpstr>
      <vt:lpstr>Parent Involvement</vt:lpstr>
      <vt:lpstr>Keep up the Good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Carmen D. Bowling</dc:creator>
  <cp:lastModifiedBy>Melissa J. Maycumber</cp:lastModifiedBy>
  <cp:revision>110</cp:revision>
  <dcterms:created xsi:type="dcterms:W3CDTF">2020-01-15T21:22:44Z</dcterms:created>
  <dcterms:modified xsi:type="dcterms:W3CDTF">2024-09-12T15:07:29Z</dcterms:modified>
</cp:coreProperties>
</file>